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  <p:sldMasterId id="2147483694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</p:sldIdLst>
  <p:sldSz cy="5143500" cx="9144000"/>
  <p:notesSz cx="6858000" cy="9144000"/>
  <p:embeddedFontLst>
    <p:embeddedFont>
      <p:font typeface="Helvetica Neue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HelveticaNeue-regular.fntdata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3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HelveticaNeue-boldItalic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c124e97fc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2c124e97fc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32c124e97fc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2c124e97fc_6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2c124e97fc_6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g32c124e97fc_6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2c124e97fc_6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32c124e97fc_6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32c124e97fc_6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c124e97fc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2c124e97fc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32c124e97fc_2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2c124e97fc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32c124e97fc_2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32c124e97fc_2_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2c124e97fc_2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32c124e97fc_2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32c124e97fc_2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2c124e97fc_2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32c124e97fc_2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32c124e97fc_2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2c124e97fc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2c124e97fc_2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32c124e97fc_2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2c124e97fc_2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32c124e97fc_2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g32c124e97fc_2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2c124e97fc_2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32c124e97fc_2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32c124e97fc_2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2c124e97fc_2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32c124e97fc_2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g32c124e97fc_2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6c586410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26c586410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326c586410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2c124e97fc_2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32c124e97fc_2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g32c124e97fc_2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2c124e97fc_2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32c124e97fc_2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" name="Google Shape;585;g32c124e97fc_2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2c124e97fc_2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32c124e97fc_2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g32c124e97fc_2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2c124e97fc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32c124e97fc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g32c124e97fc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2c124e97fc_4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32c124e97fc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g32c124e97fc_4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26c586410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326c586410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g326c5864104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2c124e97fc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32c124e97fc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g32c124e97fc_4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2c124e97fc_4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32c124e97fc_4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Pictures can be added to the slide show.</a:t>
            </a:r>
            <a:endParaRPr/>
          </a:p>
        </p:txBody>
      </p:sp>
      <p:sp>
        <p:nvSpPr>
          <p:cNvPr id="658" name="Google Shape;658;g32c124e97fc_4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26c5864104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g326c5864104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g326c5864104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2c124e97fc_4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32c124e97fc_4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Pictures can be added to the slide show.</a:t>
            </a:r>
            <a:endParaRPr/>
          </a:p>
        </p:txBody>
      </p:sp>
      <p:sp>
        <p:nvSpPr>
          <p:cNvPr id="682" name="Google Shape;682;g32c124e97fc_4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c124e97f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2c124e97f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32c124e97f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26c5864104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326c5864104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8" name="Google Shape;698;g326c5864104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2c124e97fc_4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32c124e97fc_4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Pictures can be added to the slide show.</a:t>
            </a:r>
            <a:endParaRPr/>
          </a:p>
        </p:txBody>
      </p:sp>
      <p:sp>
        <p:nvSpPr>
          <p:cNvPr id="706" name="Google Shape;706;g32c124e97fc_4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2c124e97fc_4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32c124e97fc_4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Pictures can be added to the slide show.</a:t>
            </a:r>
            <a:endParaRPr/>
          </a:p>
        </p:txBody>
      </p:sp>
      <p:sp>
        <p:nvSpPr>
          <p:cNvPr id="722" name="Google Shape;722;g32c124e97fc_4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2c124e97fc_4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32c124e97fc_4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Should mirror the Overview</a:t>
            </a:r>
            <a:endParaRPr/>
          </a:p>
        </p:txBody>
      </p:sp>
      <p:sp>
        <p:nvSpPr>
          <p:cNvPr id="743" name="Google Shape;743;g32c124e97fc_4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26c5864104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326c5864104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9" name="Google Shape;759;g326c5864104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25cabb058c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6" name="Google Shape;766;g325cabb058c_2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25cabb058c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8" name="Google Shape;778;g325cabb058c_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25cabb058c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0" name="Google Shape;790;g325cabb058c_2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25cabb058c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1" name="Google Shape;801;g325cabb058c_2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25cabb058c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3" name="Google Shape;813;g325cabb058c_2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c124e97fc_6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32c124e97fc_6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32c124e97fc_6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25cabb058c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4" name="Google Shape;824;g325cabb058c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26c5864104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326c5864104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6" name="Google Shape;836;g326c5864104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26c5864104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g326c5864104_2_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8" name="Google Shape;848;g326c5864104_2_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26c5864104_2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326c5864104_2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2" name="Google Shape;862;g326c5864104_2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26c5864104_2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g326c5864104_2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5" name="Google Shape;895;g326c5864104_2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26c5864104_2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g326c5864104_2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1" name="Google Shape;911;g326c5864104_2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26c5864104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g326c5864104_2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7" name="Google Shape;927;g326c5864104_2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26c5864104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326c5864104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1" name="Google Shape;941;g326c5864104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26c5864104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g326c5864104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9" name="Google Shape;949;g326c5864104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26c5864104_4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326c5864104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1" name="Google Shape;961;g326c5864104_4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c124e97fc_6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2c124e97fc_6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32c124e97fc_6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26c5864104_4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g326c5864104_4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6" name="Google Shape;976;g326c5864104_4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26c5864104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g326c5864104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2" name="Google Shape;992;g326c5864104_4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26c5864104_4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g326c5864104_4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7" name="Google Shape;1007;g326c5864104_4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26c5864104_4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g326c5864104_4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2" name="Google Shape;1022;g326c5864104_4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26c5864104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326c5864104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7" name="Google Shape;1037;g326c5864104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2c124e97fc_2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4" name="Google Shape;1044;g32c124e97fc_2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c124e97fc_6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2c124e97fc_6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Personal Anecdotes to this slide of course</a:t>
            </a:r>
            <a:endParaRPr/>
          </a:p>
        </p:txBody>
      </p:sp>
      <p:sp>
        <p:nvSpPr>
          <p:cNvPr id="348" name="Google Shape;348;g32c124e97fc_6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c124e97fc_6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32c124e97fc_6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32c124e97fc_6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c124e97fc_6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2c124e97fc_6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g32c124e97fc_6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c124e97fc_6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2c124e97fc_6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32c124e97fc_6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7981950" y="4843463"/>
            <a:ext cx="11049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7981950" y="4843463"/>
            <a:ext cx="11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ctrTitle"/>
          </p:nvPr>
        </p:nvSpPr>
        <p:spPr>
          <a:xfrm>
            <a:off x="3393219" y="1289585"/>
            <a:ext cx="4607781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b="1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idx="1" type="subTitle"/>
          </p:nvPr>
        </p:nvSpPr>
        <p:spPr>
          <a:xfrm>
            <a:off x="4007457" y="3591395"/>
            <a:ext cx="3379304" cy="3636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5" name="Google Shape;215;p39"/>
          <p:cNvSpPr txBox="1"/>
          <p:nvPr>
            <p:ph idx="11" type="ftr"/>
          </p:nvPr>
        </p:nvSpPr>
        <p:spPr>
          <a:xfrm>
            <a:off x="1143000" y="4767263"/>
            <a:ext cx="6858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1"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16" name="Google Shape;216;p39"/>
          <p:cNvPicPr preferRelativeResize="0"/>
          <p:nvPr/>
        </p:nvPicPr>
        <p:blipFill rotWithShape="1">
          <a:blip r:embed="rId2">
            <a:alphaModFix/>
          </a:blip>
          <a:srcRect b="15715" l="8911" r="10891" t="15968"/>
          <a:stretch/>
        </p:blipFill>
        <p:spPr>
          <a:xfrm>
            <a:off x="8144123" y="81159"/>
            <a:ext cx="818587" cy="69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596" y="81159"/>
            <a:ext cx="548142" cy="69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589" y="715174"/>
            <a:ext cx="2800115" cy="412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9"/>
          <p:cNvCxnSpPr/>
          <p:nvPr/>
        </p:nvCxnSpPr>
        <p:spPr>
          <a:xfrm>
            <a:off x="237596" y="778473"/>
            <a:ext cx="8594316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39"/>
          <p:cNvCxnSpPr/>
          <p:nvPr/>
        </p:nvCxnSpPr>
        <p:spPr>
          <a:xfrm>
            <a:off x="237596" y="4697472"/>
            <a:ext cx="8594316" cy="0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4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4" name="Google Shape;224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4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0" name="Google Shape;230;p4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1" name="Google Shape;231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7" name="Google Shape;237;p4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4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9" name="Google Shape;239;p4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4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55" name="Google Shape;255;p4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56" name="Google Shape;256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4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4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63" name="Google Shape;263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9" name="Google Shape;269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48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4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34.jpg"/><Relationship Id="rId7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46.png"/><Relationship Id="rId7" Type="http://schemas.openxmlformats.org/officeDocument/2006/relationships/image" Target="../media/image4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45.jpg"/><Relationship Id="rId7" Type="http://schemas.openxmlformats.org/officeDocument/2006/relationships/image" Target="../media/image5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38.png"/><Relationship Id="rId7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48.png"/><Relationship Id="rId5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8.png"/><Relationship Id="rId5" Type="http://schemas.openxmlformats.org/officeDocument/2006/relationships/image" Target="../media/image54.jpg"/><Relationship Id="rId6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8.png"/><Relationship Id="rId5" Type="http://schemas.openxmlformats.org/officeDocument/2006/relationships/image" Target="../media/image14.png"/><Relationship Id="rId6" Type="http://schemas.openxmlformats.org/officeDocument/2006/relationships/image" Target="../media/image75.jpg"/><Relationship Id="rId7" Type="http://schemas.openxmlformats.org/officeDocument/2006/relationships/image" Target="../media/image5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103.jpg"/><Relationship Id="rId7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48.png"/><Relationship Id="rId5" Type="http://schemas.openxmlformats.org/officeDocument/2006/relationships/image" Target="../media/image94.jpg"/><Relationship Id="rId6" Type="http://schemas.openxmlformats.org/officeDocument/2006/relationships/image" Target="../media/image105.jpg"/><Relationship Id="rId7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2.jpg"/><Relationship Id="rId10" Type="http://schemas.openxmlformats.org/officeDocument/2006/relationships/image" Target="../media/image91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48.png"/><Relationship Id="rId9" Type="http://schemas.openxmlformats.org/officeDocument/2006/relationships/image" Target="../media/image70.png"/><Relationship Id="rId5" Type="http://schemas.openxmlformats.org/officeDocument/2006/relationships/image" Target="../media/image77.png"/><Relationship Id="rId6" Type="http://schemas.openxmlformats.org/officeDocument/2006/relationships/image" Target="../media/image62.png"/><Relationship Id="rId7" Type="http://schemas.openxmlformats.org/officeDocument/2006/relationships/image" Target="../media/image72.png"/><Relationship Id="rId8" Type="http://schemas.openxmlformats.org/officeDocument/2006/relationships/image" Target="../media/image5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48.png"/><Relationship Id="rId5" Type="http://schemas.openxmlformats.org/officeDocument/2006/relationships/image" Target="../media/image69.png"/><Relationship Id="rId6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7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jpg"/><Relationship Id="rId10" Type="http://schemas.openxmlformats.org/officeDocument/2006/relationships/image" Target="../media/image80.jpg"/><Relationship Id="rId13" Type="http://schemas.openxmlformats.org/officeDocument/2006/relationships/image" Target="../media/image78.jpg"/><Relationship Id="rId12" Type="http://schemas.openxmlformats.org/officeDocument/2006/relationships/image" Target="../media/image81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76.jpg"/><Relationship Id="rId15" Type="http://schemas.openxmlformats.org/officeDocument/2006/relationships/image" Target="../media/image85.jpg"/><Relationship Id="rId14" Type="http://schemas.openxmlformats.org/officeDocument/2006/relationships/image" Target="../media/image86.jpg"/><Relationship Id="rId5" Type="http://schemas.openxmlformats.org/officeDocument/2006/relationships/image" Target="../media/image14.png"/><Relationship Id="rId6" Type="http://schemas.openxmlformats.org/officeDocument/2006/relationships/image" Target="../media/image84.jpg"/><Relationship Id="rId7" Type="http://schemas.openxmlformats.org/officeDocument/2006/relationships/image" Target="../media/image92.jpg"/><Relationship Id="rId8" Type="http://schemas.openxmlformats.org/officeDocument/2006/relationships/image" Target="../media/image8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01.jpg"/><Relationship Id="rId7" Type="http://schemas.openxmlformats.org/officeDocument/2006/relationships/image" Target="../media/image8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04.jpg"/><Relationship Id="rId7" Type="http://schemas.openxmlformats.org/officeDocument/2006/relationships/image" Target="../media/image10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0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0.jpg"/><Relationship Id="rId5" Type="http://schemas.openxmlformats.org/officeDocument/2006/relationships/image" Target="../media/image14.png"/><Relationship Id="rId6" Type="http://schemas.openxmlformats.org/officeDocument/2006/relationships/image" Target="../media/image27.jpg"/><Relationship Id="rId7" Type="http://schemas.openxmlformats.org/officeDocument/2006/relationships/image" Target="../media/image9.jpg"/><Relationship Id="rId8" Type="http://schemas.openxmlformats.org/officeDocument/2006/relationships/image" Target="../media/image4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95.jpg"/><Relationship Id="rId7" Type="http://schemas.openxmlformats.org/officeDocument/2006/relationships/image" Target="../media/image9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9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9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9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9.jpg"/><Relationship Id="rId7" Type="http://schemas.openxmlformats.org/officeDocument/2006/relationships/image" Target="../media/image71.jpg"/><Relationship Id="rId8" Type="http://schemas.openxmlformats.org/officeDocument/2006/relationships/image" Target="../media/image9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4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26.jpg"/><Relationship Id="rId7" Type="http://schemas.openxmlformats.org/officeDocument/2006/relationships/image" Target="../media/image36.jpg"/><Relationship Id="rId8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/>
          <p:nvPr/>
        </p:nvSpPr>
        <p:spPr>
          <a:xfrm>
            <a:off x="97292" y="167287"/>
            <a:ext cx="8842950" cy="4808925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9"/>
          <p:cNvSpPr txBox="1"/>
          <p:nvPr/>
        </p:nvSpPr>
        <p:spPr>
          <a:xfrm>
            <a:off x="2558552" y="754810"/>
            <a:ext cx="5301900" cy="17907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9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Welcome to NSOP Spring 25</a:t>
            </a:r>
            <a:endParaRPr b="0" i="0" sz="49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49"/>
          <p:cNvSpPr/>
          <p:nvPr/>
        </p:nvSpPr>
        <p:spPr>
          <a:xfrm rot="5400000">
            <a:off x="1179376" y="2386660"/>
            <a:ext cx="2300625" cy="103275"/>
          </a:xfrm>
          <a:prstGeom prst="rect">
            <a:avLst/>
          </a:prstGeom>
          <a:gradFill>
            <a:gsLst>
              <a:gs pos="0">
                <a:srgbClr val="ED7D31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64" y="1604920"/>
            <a:ext cx="1695329" cy="123074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/>
        </p:nvSpPr>
        <p:spPr>
          <a:xfrm>
            <a:off x="2427695" y="2656449"/>
            <a:ext cx="5408550" cy="62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</a:t>
            </a:r>
            <a:r>
              <a:rPr b="1" lang="en" sz="18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Luhaibat &amp; C/Osborne Mahiques</a:t>
            </a:r>
            <a:endParaRPr b="1" i="0" sz="1800" u="none" cap="none" strike="noStrike">
              <a:solidFill>
                <a:srgbClr val="F573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AFROTC Detachment 842, UTSA</a:t>
            </a:r>
            <a:endParaRPr b="1" i="0" sz="90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491554" y="930548"/>
            <a:ext cx="1316434" cy="4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46837" y="2872714"/>
            <a:ext cx="840771" cy="125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8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8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8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5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8"/>
          <p:cNvSpPr/>
          <p:nvPr/>
        </p:nvSpPr>
        <p:spPr>
          <a:xfrm>
            <a:off x="135671" y="1157147"/>
            <a:ext cx="9008325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lang="en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We Are</a:t>
            </a:r>
            <a:endParaRPr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lang="en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</a:t>
            </a:r>
            <a:endParaRPr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lang="en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You Can Do</a:t>
            </a:r>
            <a:endParaRPr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lang="en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Tips for First Week</a:t>
            </a:r>
            <a:endParaRPr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lang="en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58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58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/>
          <p:nvPr/>
        </p:nvSpPr>
        <p:spPr>
          <a:xfrm>
            <a:off x="150542" y="167268"/>
            <a:ext cx="8842950" cy="4808925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9"/>
          <p:cNvSpPr txBox="1"/>
          <p:nvPr>
            <p:ph type="ctrTitle"/>
          </p:nvPr>
        </p:nvSpPr>
        <p:spPr>
          <a:xfrm>
            <a:off x="1424353" y="1643493"/>
            <a:ext cx="6506325" cy="1790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500"/>
              <a:buFont typeface="Arial"/>
              <a:buNone/>
            </a:pPr>
            <a:r>
              <a:rPr b="1" lang="en" sz="6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6000">
              <a:solidFill>
                <a:srgbClr val="002060"/>
              </a:solidFill>
            </a:endParaRPr>
          </a:p>
        </p:txBody>
      </p:sp>
      <p:sp>
        <p:nvSpPr>
          <p:cNvPr id="433" name="Google Shape;433;p59"/>
          <p:cNvSpPr/>
          <p:nvPr/>
        </p:nvSpPr>
        <p:spPr>
          <a:xfrm rot="5400000">
            <a:off x="-81" y="2487232"/>
            <a:ext cx="2300625" cy="10327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type="ctrTitle"/>
          </p:nvPr>
        </p:nvSpPr>
        <p:spPr>
          <a:xfrm>
            <a:off x="2592433" y="1180641"/>
            <a:ext cx="5301900" cy="17907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500"/>
              <a:buFont typeface="Helvetica Neue"/>
              <a:buNone/>
            </a:pPr>
            <a:r>
              <a:rPr b="1" lang="en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Dress &amp; Appearance </a:t>
            </a:r>
            <a:endParaRPr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0"/>
          <p:cNvSpPr/>
          <p:nvPr/>
        </p:nvSpPr>
        <p:spPr>
          <a:xfrm rot="5400000">
            <a:off x="1213258" y="2386641"/>
            <a:ext cx="2300625" cy="10327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445" y="1604902"/>
            <a:ext cx="1695329" cy="1230743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0"/>
          <p:cNvSpPr/>
          <p:nvPr/>
        </p:nvSpPr>
        <p:spPr>
          <a:xfrm>
            <a:off x="150531" y="167281"/>
            <a:ext cx="8842950" cy="4808925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60"/>
          <p:cNvSpPr txBox="1"/>
          <p:nvPr>
            <p:ph idx="1" type="subTitle"/>
          </p:nvPr>
        </p:nvSpPr>
        <p:spPr>
          <a:xfrm>
            <a:off x="2592433" y="3299518"/>
            <a:ext cx="5408550" cy="62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7322"/>
              </a:buClr>
              <a:buSzPts val="1800"/>
              <a:buNone/>
            </a:pPr>
            <a:r>
              <a:rPr b="1" lang="en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Olivares &amp; Azameti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57322"/>
              </a:buClr>
              <a:buSzPts val="1800"/>
              <a:buNone/>
            </a:pPr>
            <a:r>
              <a:rPr b="1" lang="en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AFROTC Detachment 842, UTSA, 17 JAN 25</a:t>
            </a:r>
            <a:endParaRPr/>
          </a:p>
        </p:txBody>
      </p:sp>
      <p:pic>
        <p:nvPicPr>
          <p:cNvPr id="444" name="Google Shape;444;p6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525435" y="930530"/>
            <a:ext cx="1316434" cy="4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80718" y="2872695"/>
            <a:ext cx="840771" cy="125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/>
          <p:nvPr/>
        </p:nvSpPr>
        <p:spPr>
          <a:xfrm>
            <a:off x="135671" y="953532"/>
            <a:ext cx="8840600" cy="6858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61"/>
          <p:cNvSpPr txBox="1"/>
          <p:nvPr/>
        </p:nvSpPr>
        <p:spPr>
          <a:xfrm>
            <a:off x="1033915" y="295468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1"/>
          <p:cNvSpPr/>
          <p:nvPr/>
        </p:nvSpPr>
        <p:spPr>
          <a:xfrm>
            <a:off x="135671" y="4782981"/>
            <a:ext cx="8840600" cy="6858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1"/>
          <p:cNvSpPr txBox="1"/>
          <p:nvPr/>
        </p:nvSpPr>
        <p:spPr>
          <a:xfrm>
            <a:off x="1" y="4870096"/>
            <a:ext cx="9144000" cy="25391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61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1"/>
          <p:cNvSpPr txBox="1"/>
          <p:nvPr>
            <p:ph idx="12" type="sldNum"/>
          </p:nvPr>
        </p:nvSpPr>
        <p:spPr>
          <a:xfrm>
            <a:off x="7981950" y="4843463"/>
            <a:ext cx="11049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61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382587" y="-22919"/>
            <a:ext cx="658966" cy="98047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1"/>
          <p:cNvSpPr/>
          <p:nvPr/>
        </p:nvSpPr>
        <p:spPr>
          <a:xfrm>
            <a:off x="-243633" y="817531"/>
            <a:ext cx="9008325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What is DAFI 36-2903?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Male Hair Standards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Female Hair Standards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Nail Standards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Jewelry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Uniforms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Uniform Etiquette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846" y="1335521"/>
            <a:ext cx="3207900" cy="31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62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62"/>
          <p:cNvSpPr/>
          <p:nvPr/>
        </p:nvSpPr>
        <p:spPr>
          <a:xfrm>
            <a:off x="9358331" y="4245581"/>
            <a:ext cx="5738175" cy="1129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2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6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2"/>
          <p:cNvSpPr txBox="1"/>
          <p:nvPr/>
        </p:nvSpPr>
        <p:spPr>
          <a:xfrm>
            <a:off x="926439" y="298566"/>
            <a:ext cx="6456150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What is DAFI 36-2903?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2"/>
          <p:cNvSpPr txBox="1"/>
          <p:nvPr/>
        </p:nvSpPr>
        <p:spPr>
          <a:xfrm>
            <a:off x="-123900" y="1099988"/>
            <a:ext cx="750645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Department of Air Force Instruction </a:t>
            </a: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that outlines Air &amp; Space Force dress and personal appearance standards for all personnel through the five elements of the standard: “neatness, cleanliness, safety, uniformity, and military image.”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Why You Should Care:</a:t>
            </a:r>
            <a:endParaRPr b="1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“Appearance in uniform exemplifies one’s military image. The American public and its elected representatives draw certain conclusions on military effectiveness based on the image Airmen present. The image of a disciplined and committed Airman </a:t>
            </a:r>
            <a:r>
              <a:rPr b="0" i="0" lang="en" sz="1700" u="sng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instills public confidence</a:t>
            </a: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b="0" i="0" lang="en" sz="1700" u="sng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Airmen live by a common standard</a:t>
            </a: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" sz="1700" u="sng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respond to military order and discipline.</a:t>
            </a: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62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382587" y="-22919"/>
            <a:ext cx="658966" cy="98047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2"/>
          <p:cNvSpPr txBox="1"/>
          <p:nvPr/>
        </p:nvSpPr>
        <p:spPr>
          <a:xfrm>
            <a:off x="3908081" y="4450800"/>
            <a:ext cx="6915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*DAFI 36-2903</a:t>
            </a:r>
            <a:r>
              <a:rPr b="1" i="0" lang="en" sz="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2588" y="1276669"/>
            <a:ext cx="1545130" cy="154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2579" y="3256763"/>
            <a:ext cx="1593788" cy="112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3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63"/>
          <p:cNvSpPr/>
          <p:nvPr/>
        </p:nvSpPr>
        <p:spPr>
          <a:xfrm>
            <a:off x="9358331" y="4245581"/>
            <a:ext cx="5738175" cy="1129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3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6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3"/>
          <p:cNvSpPr txBox="1"/>
          <p:nvPr/>
        </p:nvSpPr>
        <p:spPr>
          <a:xfrm>
            <a:off x="1327952" y="223772"/>
            <a:ext cx="6456150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Male Hair Standards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3"/>
          <p:cNvSpPr txBox="1"/>
          <p:nvPr/>
        </p:nvSpPr>
        <p:spPr>
          <a:xfrm>
            <a:off x="73819" y="1100939"/>
            <a:ext cx="80973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Tapered appearance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Maximum 2 ½ inches in bulk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Only closely cut hair may touch the collar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Will not touch ears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Sideburns and mustache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63"/>
          <p:cNvPicPr preferRelativeResize="0"/>
          <p:nvPr/>
        </p:nvPicPr>
        <p:blipFill rotWithShape="1">
          <a:blip r:embed="rId5">
            <a:alphaModFix/>
          </a:blip>
          <a:srcRect b="23115" l="17523" r="21096" t="5142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3"/>
          <p:cNvSpPr txBox="1"/>
          <p:nvPr/>
        </p:nvSpPr>
        <p:spPr>
          <a:xfrm>
            <a:off x="5511788" y="4318073"/>
            <a:ext cx="809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Pgs. 19-25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3"/>
          <p:cNvSpPr txBox="1"/>
          <p:nvPr/>
        </p:nvSpPr>
        <p:spPr>
          <a:xfrm>
            <a:off x="3908081" y="4450800"/>
            <a:ext cx="6915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*DAFI 36-2903</a:t>
            </a:r>
            <a:r>
              <a:rPr b="1" i="0" lang="en" sz="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9650" y="1039294"/>
            <a:ext cx="4657631" cy="14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0469" y="2506612"/>
            <a:ext cx="4915906" cy="186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713" y="2988074"/>
            <a:ext cx="3557800" cy="14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4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4"/>
          <p:cNvSpPr/>
          <p:nvPr/>
        </p:nvSpPr>
        <p:spPr>
          <a:xfrm>
            <a:off x="9358331" y="4245581"/>
            <a:ext cx="5738175" cy="1129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4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6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4"/>
          <p:cNvSpPr txBox="1"/>
          <p:nvPr/>
        </p:nvSpPr>
        <p:spPr>
          <a:xfrm>
            <a:off x="1327952" y="223772"/>
            <a:ext cx="6456150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Female Hair Standards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-210037" y="1116248"/>
            <a:ext cx="8097300" cy="3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No minimum length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Maximum 4 inches in bulk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Maximum 6 inch radius from gathering point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Short hair or bun must be above the collar 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Bangs (May not cover eyes) 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Long braids and ponytails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Only </a:t>
            </a:r>
            <a:r>
              <a:rPr b="0" i="0" lang="en" sz="1700" u="sng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natural</a:t>
            </a: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hair colors 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64"/>
          <p:cNvPicPr preferRelativeResize="0"/>
          <p:nvPr/>
        </p:nvPicPr>
        <p:blipFill rotWithShape="1">
          <a:blip r:embed="rId5">
            <a:alphaModFix/>
          </a:blip>
          <a:srcRect b="23115" l="17523" r="21096" t="5142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4"/>
          <p:cNvSpPr txBox="1"/>
          <p:nvPr/>
        </p:nvSpPr>
        <p:spPr>
          <a:xfrm>
            <a:off x="5511788" y="4318073"/>
            <a:ext cx="809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Pgs. 19-25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 txBox="1"/>
          <p:nvPr/>
        </p:nvSpPr>
        <p:spPr>
          <a:xfrm>
            <a:off x="3908081" y="4450800"/>
            <a:ext cx="6915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*DAFI 36-2903</a:t>
            </a:r>
            <a:r>
              <a:rPr b="1" i="0" lang="en" sz="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684" y="2320613"/>
            <a:ext cx="4746693" cy="162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9644" y="1150097"/>
            <a:ext cx="4065976" cy="3172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64"/>
          <p:cNvCxnSpPr/>
          <p:nvPr/>
        </p:nvCxnSpPr>
        <p:spPr>
          <a:xfrm rot="10800000">
            <a:off x="6464644" y="3843338"/>
            <a:ext cx="735975" cy="562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5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5"/>
          <p:cNvSpPr/>
          <p:nvPr/>
        </p:nvSpPr>
        <p:spPr>
          <a:xfrm>
            <a:off x="9358331" y="4245581"/>
            <a:ext cx="5738175" cy="1129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5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6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5"/>
          <p:cNvSpPr txBox="1"/>
          <p:nvPr/>
        </p:nvSpPr>
        <p:spPr>
          <a:xfrm>
            <a:off x="1327952" y="223772"/>
            <a:ext cx="6456150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Nail Standards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65"/>
          <p:cNvPicPr preferRelativeResize="0"/>
          <p:nvPr/>
        </p:nvPicPr>
        <p:blipFill rotWithShape="1">
          <a:blip r:embed="rId5">
            <a:alphaModFix/>
          </a:blip>
          <a:srcRect b="23115" l="17523" r="21096" t="5142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3006" y="1111331"/>
            <a:ext cx="3525202" cy="345886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5"/>
          <p:cNvSpPr txBox="1"/>
          <p:nvPr/>
        </p:nvSpPr>
        <p:spPr>
          <a:xfrm>
            <a:off x="6132000" y="4459199"/>
            <a:ext cx="786735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Pg. 26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5"/>
          <p:cNvSpPr txBox="1"/>
          <p:nvPr/>
        </p:nvSpPr>
        <p:spPr>
          <a:xfrm>
            <a:off x="135675" y="1111331"/>
            <a:ext cx="4667400" cy="26781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Fingernails may not exceed 1/4 -inch in length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Males may not wear nail polish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Polish will be one solid color, non distracting from uniform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No designs or two-tone/ multi-tone colors (Only white-tip french manicures)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5"/>
          <p:cNvSpPr txBox="1"/>
          <p:nvPr/>
        </p:nvSpPr>
        <p:spPr>
          <a:xfrm>
            <a:off x="3908081" y="4450800"/>
            <a:ext cx="6915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*DAFI 36-2903</a:t>
            </a:r>
            <a:r>
              <a:rPr b="1" i="0" lang="en" sz="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66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66"/>
          <p:cNvSpPr/>
          <p:nvPr/>
        </p:nvSpPr>
        <p:spPr>
          <a:xfrm>
            <a:off x="9358331" y="4245581"/>
            <a:ext cx="5738175" cy="1129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6"/>
          <p:cNvSpPr txBox="1"/>
          <p:nvPr/>
        </p:nvSpPr>
        <p:spPr>
          <a:xfrm>
            <a:off x="1" y="4870096"/>
            <a:ext cx="9144000" cy="2567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6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6"/>
          <p:cNvSpPr txBox="1"/>
          <p:nvPr/>
        </p:nvSpPr>
        <p:spPr>
          <a:xfrm>
            <a:off x="1327952" y="223772"/>
            <a:ext cx="645615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Jewelry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6"/>
          <p:cNvSpPr txBox="1"/>
          <p:nvPr/>
        </p:nvSpPr>
        <p:spPr>
          <a:xfrm>
            <a:off x="135675" y="953525"/>
            <a:ext cx="80973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Earrings (females only):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Only one set in lobes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Restricted to round or square white diamond, gold, white pearl, or silver earrings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6mm in diameter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Rings: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No more than 3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Wedding sets count as 1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Necklaces:</a:t>
            </a:r>
            <a:endParaRPr b="1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482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Will not be visible at any time, if worn must be concealed under collar or undershirt</a:t>
            </a:r>
            <a:endParaRPr b="0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482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 rotWithShape="1">
          <a:blip r:embed="rId5">
            <a:alphaModFix/>
          </a:blip>
          <a:srcRect b="23115" l="17523" r="21096" t="5142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6"/>
          <p:cNvSpPr txBox="1"/>
          <p:nvPr/>
        </p:nvSpPr>
        <p:spPr>
          <a:xfrm>
            <a:off x="3969600" y="4448944"/>
            <a:ext cx="6915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 DAFI 36-2903</a:t>
            </a:r>
            <a:endParaRPr b="1" i="0" sz="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7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7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67"/>
          <p:cNvSpPr/>
          <p:nvPr/>
        </p:nvSpPr>
        <p:spPr>
          <a:xfrm>
            <a:off x="9358331" y="4245581"/>
            <a:ext cx="5738175" cy="1129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7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6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7"/>
          <p:cNvSpPr txBox="1"/>
          <p:nvPr/>
        </p:nvSpPr>
        <p:spPr>
          <a:xfrm>
            <a:off x="1327952" y="223772"/>
            <a:ext cx="6456150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Uniforms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7"/>
          <p:cNvSpPr txBox="1"/>
          <p:nvPr/>
        </p:nvSpPr>
        <p:spPr>
          <a:xfrm>
            <a:off x="-119425" y="634450"/>
            <a:ext cx="5443800" cy="4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Alternates (Tuesdays &amp; Thursdays 0800-1700): </a:t>
            </a:r>
            <a:r>
              <a:rPr b="0" i="0" lang="en" sz="1700" u="sng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Khakis, Det Polo, Black Socks, Black Watch, Black Belt, and Black Dress Shoes.</a:t>
            </a: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1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PT Uniform:</a:t>
            </a: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700" u="sng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Grey Shirt, Black Shorts, White Socks, and Tennis Shoes.</a:t>
            </a: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1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Optional: </a:t>
            </a: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Black leggings and/ or Long sleeve undershirt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Cold Weather Add-Ons: </a:t>
            </a: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Black beanie(PT), Gloves, Black Jacket/ Hoodie.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*Minimal logos on all clothing*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67"/>
          <p:cNvPicPr preferRelativeResize="0"/>
          <p:nvPr/>
        </p:nvPicPr>
        <p:blipFill rotWithShape="1">
          <a:blip r:embed="rId5">
            <a:alphaModFix/>
          </a:blip>
          <a:srcRect b="23115" l="17523" r="21096" t="5142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7"/>
          <p:cNvPicPr preferRelativeResize="0"/>
          <p:nvPr/>
        </p:nvPicPr>
        <p:blipFill rotWithShape="1">
          <a:blip r:embed="rId6">
            <a:alphaModFix/>
          </a:blip>
          <a:srcRect b="8694" l="14204" r="10197" t="10568"/>
          <a:stretch/>
        </p:blipFill>
        <p:spPr>
          <a:xfrm>
            <a:off x="5701333" y="1308253"/>
            <a:ext cx="1766363" cy="318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all, person, standing&#10;&#10;Description automatically generated" id="563" name="Google Shape;563;p67"/>
          <p:cNvPicPr preferRelativeResize="0"/>
          <p:nvPr/>
        </p:nvPicPr>
        <p:blipFill rotWithShape="1">
          <a:blip r:embed="rId7">
            <a:alphaModFix/>
          </a:blip>
          <a:srcRect b="3168" l="5954" r="-1074" t="1972"/>
          <a:stretch/>
        </p:blipFill>
        <p:spPr>
          <a:xfrm>
            <a:off x="7467693" y="1295127"/>
            <a:ext cx="1360319" cy="32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7"/>
          <p:cNvSpPr txBox="1"/>
          <p:nvPr/>
        </p:nvSpPr>
        <p:spPr>
          <a:xfrm>
            <a:off x="3440494" y="4496888"/>
            <a:ext cx="6915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 Detachment 842 Cadet Handbook</a:t>
            </a:r>
            <a:endParaRPr b="1" i="0" sz="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/>
          <p:nvPr/>
        </p:nvSpPr>
        <p:spPr>
          <a:xfrm>
            <a:off x="97292" y="167287"/>
            <a:ext cx="8843100" cy="48090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0"/>
          <p:cNvSpPr txBox="1"/>
          <p:nvPr/>
        </p:nvSpPr>
        <p:spPr>
          <a:xfrm>
            <a:off x="2558552" y="754810"/>
            <a:ext cx="53019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9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Commander’s Brief</a:t>
            </a:r>
            <a:endParaRPr b="0" i="0" sz="49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50"/>
          <p:cNvSpPr/>
          <p:nvPr/>
        </p:nvSpPr>
        <p:spPr>
          <a:xfrm rot="5400000">
            <a:off x="1179376" y="2386735"/>
            <a:ext cx="2300700" cy="103200"/>
          </a:xfrm>
          <a:prstGeom prst="rect">
            <a:avLst/>
          </a:prstGeom>
          <a:gradFill>
            <a:gsLst>
              <a:gs pos="0">
                <a:srgbClr val="ED7D31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64" y="1604920"/>
            <a:ext cx="1695328" cy="123074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 txBox="1"/>
          <p:nvPr/>
        </p:nvSpPr>
        <p:spPr>
          <a:xfrm>
            <a:off x="2427695" y="2656449"/>
            <a:ext cx="5408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lang="en" sz="18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olonel Cyrus</a:t>
            </a:r>
            <a:endParaRPr b="1" i="0" sz="1800" u="none" cap="none" strike="noStrike">
              <a:solidFill>
                <a:srgbClr val="F573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AFROTC Detachment 842, UTSA</a:t>
            </a:r>
            <a:endParaRPr b="1" i="0" sz="90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491554" y="930548"/>
            <a:ext cx="1316434" cy="4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0"/>
          <p:cNvPicPr preferRelativeResize="0"/>
          <p:nvPr/>
        </p:nvPicPr>
        <p:blipFill rotWithShape="1">
          <a:blip r:embed="rId5">
            <a:alphaModFix/>
          </a:blip>
          <a:srcRect b="23109" l="17523" r="21096" t="5144"/>
          <a:stretch/>
        </p:blipFill>
        <p:spPr>
          <a:xfrm>
            <a:off x="746837" y="2872714"/>
            <a:ext cx="840769" cy="125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8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68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68"/>
          <p:cNvSpPr/>
          <p:nvPr/>
        </p:nvSpPr>
        <p:spPr>
          <a:xfrm>
            <a:off x="9358331" y="4245581"/>
            <a:ext cx="5738175" cy="1129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8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6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8"/>
          <p:cNvSpPr txBox="1"/>
          <p:nvPr/>
        </p:nvSpPr>
        <p:spPr>
          <a:xfrm>
            <a:off x="1327952" y="223772"/>
            <a:ext cx="6456150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Uniform Etiquette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8"/>
          <p:cNvSpPr txBox="1"/>
          <p:nvPr/>
        </p:nvSpPr>
        <p:spPr>
          <a:xfrm>
            <a:off x="135675" y="1022156"/>
            <a:ext cx="6821100" cy="28154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Professionalism (seven basic responses)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No headphones/ earbuds in while walking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No eating while walking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No sunglasses on top of head/ hanging on shirt (only out when being used for intended purpose)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No crude, rude, or vulgar language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Wear your uniform with PRIDE!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68"/>
          <p:cNvPicPr preferRelativeResize="0"/>
          <p:nvPr/>
        </p:nvPicPr>
        <p:blipFill rotWithShape="1">
          <a:blip r:embed="rId5">
            <a:alphaModFix/>
          </a:blip>
          <a:srcRect b="23115" l="17523" r="21096" t="5142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8"/>
          <p:cNvSpPr txBox="1"/>
          <p:nvPr/>
        </p:nvSpPr>
        <p:spPr>
          <a:xfrm>
            <a:off x="3108655" y="4450556"/>
            <a:ext cx="6915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1" lang="en" sz="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 DAFI 36-2903 &amp; Detachment 842 Cadet Handbook </a:t>
            </a:r>
            <a:endParaRPr b="1" i="0" sz="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6783" y="1223935"/>
            <a:ext cx="1844850" cy="158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42772" y="2805938"/>
            <a:ext cx="2099006" cy="1277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9"/>
          <p:cNvSpPr txBox="1"/>
          <p:nvPr/>
        </p:nvSpPr>
        <p:spPr>
          <a:xfrm>
            <a:off x="1033915" y="295468"/>
            <a:ext cx="6453225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9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0" name="Google Shape;59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9"/>
          <p:cNvSpPr txBox="1"/>
          <p:nvPr/>
        </p:nvSpPr>
        <p:spPr>
          <a:xfrm>
            <a:off x="1" y="4870096"/>
            <a:ext cx="9144000" cy="2567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6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9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4" name="Google Shape;594;p69"/>
          <p:cNvPicPr preferRelativeResize="0"/>
          <p:nvPr/>
        </p:nvPicPr>
        <p:blipFill rotWithShape="1">
          <a:blip r:embed="rId5">
            <a:alphaModFix/>
          </a:blip>
          <a:srcRect b="23115" l="17523" r="21096" t="5142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9"/>
          <p:cNvSpPr/>
          <p:nvPr/>
        </p:nvSpPr>
        <p:spPr>
          <a:xfrm>
            <a:off x="-243633" y="817531"/>
            <a:ext cx="9008325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What is DAFI 36-2903?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Male Hair Standards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Female Hair Standards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Nail Standards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Jewelry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Uniforms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Uniform Etiquette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2047" y="1383919"/>
            <a:ext cx="2621756" cy="262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6796" y="1259308"/>
            <a:ext cx="3207900" cy="31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0"/>
          <p:cNvSpPr txBox="1"/>
          <p:nvPr>
            <p:ph type="ctrTitle"/>
          </p:nvPr>
        </p:nvSpPr>
        <p:spPr>
          <a:xfrm>
            <a:off x="1424353" y="1643493"/>
            <a:ext cx="6506325" cy="1790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500"/>
              <a:buFont typeface="Arial"/>
              <a:buNone/>
            </a:pPr>
            <a:r>
              <a:rPr b="1" lang="en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604" name="Google Shape;604;p70"/>
          <p:cNvSpPr/>
          <p:nvPr/>
        </p:nvSpPr>
        <p:spPr>
          <a:xfrm rot="5400000">
            <a:off x="-81" y="2487232"/>
            <a:ext cx="2300625" cy="10327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70"/>
          <p:cNvSpPr/>
          <p:nvPr/>
        </p:nvSpPr>
        <p:spPr>
          <a:xfrm>
            <a:off x="150523" y="167287"/>
            <a:ext cx="8842950" cy="4808925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1"/>
          <p:cNvSpPr/>
          <p:nvPr/>
        </p:nvSpPr>
        <p:spPr>
          <a:xfrm>
            <a:off x="97292" y="167287"/>
            <a:ext cx="8842950" cy="4808925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71"/>
          <p:cNvSpPr txBox="1"/>
          <p:nvPr/>
        </p:nvSpPr>
        <p:spPr>
          <a:xfrm>
            <a:off x="2558550" y="754819"/>
            <a:ext cx="6381675" cy="17907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5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Honor Guard</a:t>
            </a:r>
            <a:endParaRPr b="0" i="0" sz="45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3" name="Google Shape;613;p71"/>
          <p:cNvSpPr/>
          <p:nvPr/>
        </p:nvSpPr>
        <p:spPr>
          <a:xfrm rot="5400000">
            <a:off x="1179376" y="2386660"/>
            <a:ext cx="2300625" cy="103275"/>
          </a:xfrm>
          <a:prstGeom prst="rect">
            <a:avLst/>
          </a:prstGeom>
          <a:gradFill>
            <a:gsLst>
              <a:gs pos="0">
                <a:srgbClr val="ED7D31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64" y="1604921"/>
            <a:ext cx="1695329" cy="123074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1"/>
          <p:cNvSpPr txBox="1"/>
          <p:nvPr/>
        </p:nvSpPr>
        <p:spPr>
          <a:xfrm>
            <a:off x="2427695" y="2656449"/>
            <a:ext cx="5408550" cy="62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C/Atkinson &amp; C/Fulk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AFROTC Detachment 842, UTSA</a:t>
            </a:r>
            <a:endParaRPr b="1" i="0" sz="90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6" name="Google Shape;616;p7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491554" y="930548"/>
            <a:ext cx="1316434" cy="4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1"/>
          <p:cNvPicPr preferRelativeResize="0"/>
          <p:nvPr/>
        </p:nvPicPr>
        <p:blipFill rotWithShape="1">
          <a:blip r:embed="rId5">
            <a:alphaModFix/>
          </a:blip>
          <a:srcRect b="23115" l="17523" r="21096" t="5143"/>
          <a:stretch/>
        </p:blipFill>
        <p:spPr>
          <a:xfrm>
            <a:off x="746837" y="2872714"/>
            <a:ext cx="840770" cy="125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2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72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2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" name="Google Shape;62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2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7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2"/>
          <p:cNvSpPr/>
          <p:nvPr/>
        </p:nvSpPr>
        <p:spPr>
          <a:xfrm>
            <a:off x="135671" y="1157147"/>
            <a:ext cx="9008324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HG Is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Expectations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Practices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p72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631" name="Google Shape;631;p72"/>
          <p:cNvPicPr preferRelativeResize="0"/>
          <p:nvPr/>
        </p:nvPicPr>
        <p:blipFill rotWithShape="1">
          <a:blip r:embed="rId5">
            <a:alphaModFix/>
          </a:blip>
          <a:srcRect b="23115" l="17523" r="21096" t="5143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3"/>
          <p:cNvSpPr/>
          <p:nvPr/>
        </p:nvSpPr>
        <p:spPr>
          <a:xfrm>
            <a:off x="150523" y="167287"/>
            <a:ext cx="8843100" cy="48090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73"/>
          <p:cNvSpPr txBox="1"/>
          <p:nvPr>
            <p:ph type="ctrTitle"/>
          </p:nvPr>
        </p:nvSpPr>
        <p:spPr>
          <a:xfrm>
            <a:off x="1424353" y="1643493"/>
            <a:ext cx="6506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500"/>
              <a:buFont typeface="Arial"/>
              <a:buNone/>
            </a:pPr>
            <a:r>
              <a:rPr b="1" lang="en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What is Honor Guard?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639" name="Google Shape;639;p73"/>
          <p:cNvSpPr/>
          <p:nvPr/>
        </p:nvSpPr>
        <p:spPr>
          <a:xfrm rot="5400000">
            <a:off x="-81" y="2487307"/>
            <a:ext cx="2300700" cy="103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4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74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HG? What Do We Do?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74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Google Shape;64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1946" y="110614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4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7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4"/>
          <p:cNvSpPr/>
          <p:nvPr/>
        </p:nvSpPr>
        <p:spPr>
          <a:xfrm>
            <a:off x="135674" y="1157156"/>
            <a:ext cx="6377850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b="1" i="1" lang="en" sz="1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Ensure the preservation of Air Force heritage through training, an adherence to standards, and a promotion of traditions</a:t>
            </a:r>
            <a:endParaRPr b="1" i="1" sz="1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Helvetica Neue"/>
              <a:buChar char="•"/>
            </a:pPr>
            <a:r>
              <a:rPr b="0" i="0" lang="en" sz="15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 the United States Air For</a:t>
            </a:r>
            <a:r>
              <a:rPr lang="en" sz="15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</a:t>
            </a:r>
            <a:r>
              <a:rPr b="0" i="0" lang="en" sz="15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" sz="15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 Detachment </a:t>
            </a:r>
            <a:r>
              <a:rPr b="0" i="0" lang="en" sz="15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public and official ceremonies</a:t>
            </a:r>
            <a:endParaRPr b="0" i="0" sz="15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Helvetica Neue"/>
              <a:buChar char="•"/>
            </a:pPr>
            <a:r>
              <a:rPr b="0" i="0" lang="en" sz="15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 all Airmen who have served and sacrificed for the United States—past, present, and future</a:t>
            </a:r>
            <a:endParaRPr b="0" i="0" sz="15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Helvetica Neue"/>
              <a:buChar char="•"/>
            </a:pPr>
            <a:r>
              <a:rPr b="0" i="0" lang="en" sz="15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 Honor Guard Drill &amp; Ceremonies at many events</a:t>
            </a:r>
            <a:endParaRPr b="0" i="0" sz="15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2" name="Google Shape;652;p74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descr="U.S. Air Force Honor Guard" id="653" name="Google Shape;653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0962" y="1758641"/>
            <a:ext cx="2009756" cy="228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4"/>
          <p:cNvPicPr preferRelativeResize="0"/>
          <p:nvPr/>
        </p:nvPicPr>
        <p:blipFill rotWithShape="1">
          <a:blip r:embed="rId6">
            <a:alphaModFix/>
          </a:blip>
          <a:srcRect b="23115" l="17523" r="21096" t="5143"/>
          <a:stretch/>
        </p:blipFill>
        <p:spPr>
          <a:xfrm>
            <a:off x="7492800" y="-14288"/>
            <a:ext cx="696563" cy="1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5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75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Pictures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75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5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7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5"/>
          <p:cNvSpPr/>
          <p:nvPr/>
        </p:nvSpPr>
        <p:spPr>
          <a:xfrm>
            <a:off x="191813" y="3561038"/>
            <a:ext cx="8760375" cy="13090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 the community </a:t>
            </a:r>
            <a:r>
              <a:rPr lang="en" sz="20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</a:t>
            </a:r>
            <a:r>
              <a:rPr b="0" i="0" lang="en" sz="20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many ways!</a:t>
            </a:r>
            <a:endParaRPr b="0" i="0" sz="20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7" name="Google Shape;667;p75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668" name="Google Shape;668;p75"/>
          <p:cNvPicPr preferRelativeResize="0"/>
          <p:nvPr/>
        </p:nvPicPr>
        <p:blipFill rotWithShape="1">
          <a:blip r:embed="rId5">
            <a:alphaModFix/>
          </a:blip>
          <a:srcRect b="23115" l="17523" r="21096" t="5143"/>
          <a:stretch/>
        </p:blipFill>
        <p:spPr>
          <a:xfrm>
            <a:off x="7492800" y="-14288"/>
            <a:ext cx="696563" cy="10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7217" y="1128900"/>
            <a:ext cx="3010996" cy="265346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0" name="Google Shape;670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295" y="1128909"/>
            <a:ext cx="4094794" cy="271017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6"/>
          <p:cNvSpPr/>
          <p:nvPr/>
        </p:nvSpPr>
        <p:spPr>
          <a:xfrm>
            <a:off x="150523" y="167287"/>
            <a:ext cx="8843100" cy="48090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76"/>
          <p:cNvSpPr txBox="1"/>
          <p:nvPr>
            <p:ph type="ctrTitle"/>
          </p:nvPr>
        </p:nvSpPr>
        <p:spPr>
          <a:xfrm>
            <a:off x="1424353" y="1643493"/>
            <a:ext cx="6506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500"/>
              <a:buFont typeface="Arial"/>
              <a:buNone/>
            </a:pPr>
            <a:r>
              <a:rPr b="1" lang="en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Expectations</a:t>
            </a:r>
            <a:endParaRPr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6"/>
          <p:cNvSpPr/>
          <p:nvPr/>
        </p:nvSpPr>
        <p:spPr>
          <a:xfrm rot="5400000">
            <a:off x="-81" y="2487307"/>
            <a:ext cx="2300700" cy="103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7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7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Expected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77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7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p7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7"/>
          <p:cNvSpPr/>
          <p:nvPr/>
        </p:nvSpPr>
        <p:spPr>
          <a:xfrm>
            <a:off x="135675" y="1157156"/>
            <a:ext cx="8840700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Determination</a:t>
            </a:r>
            <a:endParaRPr b="0" i="0" sz="1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Dedication</a:t>
            </a:r>
            <a:endParaRPr b="0" i="0" sz="1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○"/>
            </a:pPr>
            <a:r>
              <a:rPr b="0" i="0" lang="en" sz="1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Attend Practices</a:t>
            </a:r>
            <a:endParaRPr b="0" i="0" sz="1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Mindset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Attitude!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 the Best = Look the Best</a:t>
            </a:r>
            <a:endParaRPr b="1" i="0" sz="1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1" name="Google Shape;691;p77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692" name="Google Shape;692;p77"/>
          <p:cNvPicPr preferRelativeResize="0"/>
          <p:nvPr/>
        </p:nvPicPr>
        <p:blipFill rotWithShape="1">
          <a:blip r:embed="rId5">
            <a:alphaModFix/>
          </a:blip>
          <a:srcRect b="20836" l="0" r="0" t="25067"/>
          <a:stretch/>
        </p:blipFill>
        <p:spPr>
          <a:xfrm>
            <a:off x="6597506" y="1883119"/>
            <a:ext cx="2378869" cy="278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7"/>
          <p:cNvPicPr preferRelativeResize="0"/>
          <p:nvPr/>
        </p:nvPicPr>
        <p:blipFill rotWithShape="1">
          <a:blip r:embed="rId6">
            <a:alphaModFix/>
          </a:blip>
          <a:srcRect b="0" l="14818" r="12470" t="5740"/>
          <a:stretch/>
        </p:blipFill>
        <p:spPr>
          <a:xfrm>
            <a:off x="3795544" y="1157982"/>
            <a:ext cx="2650082" cy="2576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7"/>
          <p:cNvPicPr preferRelativeResize="0"/>
          <p:nvPr/>
        </p:nvPicPr>
        <p:blipFill rotWithShape="1">
          <a:blip r:embed="rId7">
            <a:alphaModFix/>
          </a:blip>
          <a:srcRect b="23115" l="17523" r="21096" t="5143"/>
          <a:stretch/>
        </p:blipFill>
        <p:spPr>
          <a:xfrm>
            <a:off x="7492800" y="-14288"/>
            <a:ext cx="696563" cy="1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/>
          <p:nvPr/>
        </p:nvSpPr>
        <p:spPr>
          <a:xfrm>
            <a:off x="97292" y="167287"/>
            <a:ext cx="8843100" cy="48090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51"/>
          <p:cNvSpPr txBox="1"/>
          <p:nvPr/>
        </p:nvSpPr>
        <p:spPr>
          <a:xfrm>
            <a:off x="2558552" y="754810"/>
            <a:ext cx="53019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9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Welcome to Det 842</a:t>
            </a:r>
            <a:endParaRPr b="0" i="0" sz="49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51"/>
          <p:cNvSpPr/>
          <p:nvPr/>
        </p:nvSpPr>
        <p:spPr>
          <a:xfrm rot="5400000">
            <a:off x="1179376" y="2386735"/>
            <a:ext cx="2300700" cy="103200"/>
          </a:xfrm>
          <a:prstGeom prst="rect">
            <a:avLst/>
          </a:prstGeom>
          <a:gradFill>
            <a:gsLst>
              <a:gs pos="0">
                <a:srgbClr val="ED7D31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64" y="1604920"/>
            <a:ext cx="1695328" cy="1230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1"/>
          <p:cNvSpPr txBox="1"/>
          <p:nvPr/>
        </p:nvSpPr>
        <p:spPr>
          <a:xfrm>
            <a:off x="2427695" y="2656449"/>
            <a:ext cx="5408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C/Vallor</a:t>
            </a:r>
            <a:endParaRPr b="1" i="0" sz="1800" u="none" cap="none" strike="noStrike">
              <a:solidFill>
                <a:srgbClr val="F573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AFROTC Detachment 842, UTSA</a:t>
            </a:r>
            <a:endParaRPr b="1" i="0" sz="90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p5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491554" y="930548"/>
            <a:ext cx="1316434" cy="4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1"/>
          <p:cNvPicPr preferRelativeResize="0"/>
          <p:nvPr/>
        </p:nvPicPr>
        <p:blipFill rotWithShape="1">
          <a:blip r:embed="rId5">
            <a:alphaModFix/>
          </a:blip>
          <a:srcRect b="23109" l="17523" r="21096" t="5144"/>
          <a:stretch/>
        </p:blipFill>
        <p:spPr>
          <a:xfrm>
            <a:off x="746837" y="2872714"/>
            <a:ext cx="840769" cy="125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8"/>
          <p:cNvSpPr/>
          <p:nvPr/>
        </p:nvSpPr>
        <p:spPr>
          <a:xfrm>
            <a:off x="150523" y="167287"/>
            <a:ext cx="8843100" cy="48090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8"/>
          <p:cNvSpPr txBox="1"/>
          <p:nvPr>
            <p:ph type="ctrTitle"/>
          </p:nvPr>
        </p:nvSpPr>
        <p:spPr>
          <a:xfrm>
            <a:off x="1424353" y="1643493"/>
            <a:ext cx="6506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500"/>
              <a:buFont typeface="Arial"/>
              <a:buNone/>
            </a:pPr>
            <a:r>
              <a:rPr b="1" lang="en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78"/>
          <p:cNvSpPr/>
          <p:nvPr/>
        </p:nvSpPr>
        <p:spPr>
          <a:xfrm rot="5400000">
            <a:off x="-81" y="2487307"/>
            <a:ext cx="2300700" cy="103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9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79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Benefits of Being In HG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79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9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7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9"/>
          <p:cNvSpPr/>
          <p:nvPr/>
        </p:nvSpPr>
        <p:spPr>
          <a:xfrm>
            <a:off x="0" y="732769"/>
            <a:ext cx="88407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Leadership </a:t>
            </a:r>
            <a:endParaRPr b="0" i="0" sz="1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 with Peers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Opportunities / Stand Out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</a:pPr>
            <a:r>
              <a:rPr b="1" i="0" lang="en" sz="1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Getting your blues early!</a:t>
            </a:r>
            <a:endParaRPr b="1" i="0" sz="1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79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716" name="Google Shape;716;p79"/>
          <p:cNvPicPr preferRelativeResize="0"/>
          <p:nvPr/>
        </p:nvPicPr>
        <p:blipFill rotWithShape="1">
          <a:blip r:embed="rId5">
            <a:alphaModFix/>
          </a:blip>
          <a:srcRect b="10992" l="0" r="8508" t="21109"/>
          <a:stretch/>
        </p:blipFill>
        <p:spPr>
          <a:xfrm>
            <a:off x="6635474" y="1157981"/>
            <a:ext cx="2451804" cy="242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9"/>
          <p:cNvPicPr preferRelativeResize="0"/>
          <p:nvPr/>
        </p:nvPicPr>
        <p:blipFill rotWithShape="1">
          <a:blip r:embed="rId6">
            <a:alphaModFix/>
          </a:blip>
          <a:srcRect b="0" l="0" r="0" t="16902"/>
          <a:stretch/>
        </p:blipFill>
        <p:spPr>
          <a:xfrm>
            <a:off x="3205893" y="2584407"/>
            <a:ext cx="3327693" cy="207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79"/>
          <p:cNvPicPr preferRelativeResize="0"/>
          <p:nvPr/>
        </p:nvPicPr>
        <p:blipFill rotWithShape="1">
          <a:blip r:embed="rId7">
            <a:alphaModFix/>
          </a:blip>
          <a:srcRect b="23115" l="17523" r="21096" t="5143"/>
          <a:stretch/>
        </p:blipFill>
        <p:spPr>
          <a:xfrm>
            <a:off x="7492800" y="-14288"/>
            <a:ext cx="696563" cy="1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0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80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More Event Pictures</a:t>
            </a:r>
            <a:endParaRPr b="1" i="0" sz="2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80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7" name="Google Shape;72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0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8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0"/>
          <p:cNvSpPr/>
          <p:nvPr/>
        </p:nvSpPr>
        <p:spPr>
          <a:xfrm>
            <a:off x="135675" y="1157156"/>
            <a:ext cx="8840700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1" name="Google Shape;731;p80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732" name="Google Shape;732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8484" y="1082006"/>
            <a:ext cx="2111835" cy="158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0"/>
          <p:cNvPicPr preferRelativeResize="0"/>
          <p:nvPr/>
        </p:nvPicPr>
        <p:blipFill rotWithShape="1">
          <a:blip r:embed="rId6">
            <a:alphaModFix/>
          </a:blip>
          <a:srcRect b="32825" l="0" r="0" t="32599"/>
          <a:stretch/>
        </p:blipFill>
        <p:spPr>
          <a:xfrm>
            <a:off x="135675" y="3428867"/>
            <a:ext cx="1784399" cy="133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8753" y="1059825"/>
            <a:ext cx="2407898" cy="158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90631" y="2725745"/>
            <a:ext cx="2555874" cy="169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0"/>
          <p:cNvPicPr preferRelativeResize="0"/>
          <p:nvPr/>
        </p:nvPicPr>
        <p:blipFill rotWithShape="1">
          <a:blip r:embed="rId9">
            <a:alphaModFix/>
          </a:blip>
          <a:srcRect b="43770" l="14595" r="0" t="15662"/>
          <a:stretch/>
        </p:blipFill>
        <p:spPr>
          <a:xfrm>
            <a:off x="4617072" y="3019160"/>
            <a:ext cx="1955285" cy="164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13494" y="1291753"/>
            <a:ext cx="2262882" cy="301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0"/>
          <p:cNvPicPr preferRelativeResize="0"/>
          <p:nvPr/>
        </p:nvPicPr>
        <p:blipFill rotWithShape="1">
          <a:blip r:embed="rId11">
            <a:alphaModFix/>
          </a:blip>
          <a:srcRect b="5826" l="4770" r="13128" t="18208"/>
          <a:stretch/>
        </p:blipFill>
        <p:spPr>
          <a:xfrm>
            <a:off x="135658" y="1124869"/>
            <a:ext cx="1784400" cy="220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80"/>
          <p:cNvPicPr preferRelativeResize="0"/>
          <p:nvPr/>
        </p:nvPicPr>
        <p:blipFill rotWithShape="1">
          <a:blip r:embed="rId12">
            <a:alphaModFix/>
          </a:blip>
          <a:srcRect b="23115" l="17523" r="21096" t="5143"/>
          <a:stretch/>
        </p:blipFill>
        <p:spPr>
          <a:xfrm>
            <a:off x="7492800" y="-14288"/>
            <a:ext cx="696563" cy="1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1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1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1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1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8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1"/>
          <p:cNvSpPr/>
          <p:nvPr/>
        </p:nvSpPr>
        <p:spPr>
          <a:xfrm>
            <a:off x="135671" y="1157147"/>
            <a:ext cx="9008324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HG?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Expectations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Practices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2" name="Google Shape;752;p81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753" name="Google Shape;753;p81"/>
          <p:cNvSpPr txBox="1"/>
          <p:nvPr/>
        </p:nvSpPr>
        <p:spPr>
          <a:xfrm>
            <a:off x="2887556" y="3912975"/>
            <a:ext cx="6045750" cy="4270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1" sz="1900" u="sng" cap="none" strike="noStrike">
              <a:solidFill>
                <a:srgbClr val="F573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4" name="Google Shape;754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619" y="1102172"/>
            <a:ext cx="3396356" cy="339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1"/>
          <p:cNvPicPr preferRelativeResize="0"/>
          <p:nvPr/>
        </p:nvPicPr>
        <p:blipFill rotWithShape="1">
          <a:blip r:embed="rId6">
            <a:alphaModFix/>
          </a:blip>
          <a:srcRect b="23115" l="17523" r="21096" t="5143"/>
          <a:stretch/>
        </p:blipFill>
        <p:spPr>
          <a:xfrm>
            <a:off x="7492800" y="-14288"/>
            <a:ext cx="696563" cy="1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2"/>
          <p:cNvSpPr/>
          <p:nvPr/>
        </p:nvSpPr>
        <p:spPr>
          <a:xfrm>
            <a:off x="150523" y="167287"/>
            <a:ext cx="8843100" cy="48090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82"/>
          <p:cNvSpPr txBox="1"/>
          <p:nvPr>
            <p:ph type="ctrTitle"/>
          </p:nvPr>
        </p:nvSpPr>
        <p:spPr>
          <a:xfrm>
            <a:off x="1424353" y="1643493"/>
            <a:ext cx="6506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500"/>
              <a:buFont typeface="Arial"/>
              <a:buNone/>
            </a:pPr>
            <a:r>
              <a:rPr b="1" lang="en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82"/>
          <p:cNvSpPr/>
          <p:nvPr/>
        </p:nvSpPr>
        <p:spPr>
          <a:xfrm rot="5400000">
            <a:off x="-81" y="2487307"/>
            <a:ext cx="2300700" cy="103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83"/>
          <p:cNvPicPr preferRelativeResize="0"/>
          <p:nvPr/>
        </p:nvPicPr>
        <p:blipFill rotWithShape="1">
          <a:blip r:embed="rId3">
            <a:alphaModFix/>
          </a:blip>
          <a:srcRect b="15718" l="8910" r="10890" t="15965"/>
          <a:stretch/>
        </p:blipFill>
        <p:spPr>
          <a:xfrm>
            <a:off x="8144123" y="81159"/>
            <a:ext cx="818587" cy="69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596" y="81159"/>
            <a:ext cx="548142" cy="697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0" name="Google Shape;770;p83"/>
          <p:cNvCxnSpPr/>
          <p:nvPr/>
        </p:nvCxnSpPr>
        <p:spPr>
          <a:xfrm>
            <a:off x="237596" y="778473"/>
            <a:ext cx="8594325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83"/>
          <p:cNvCxnSpPr/>
          <p:nvPr/>
        </p:nvCxnSpPr>
        <p:spPr>
          <a:xfrm>
            <a:off x="237596" y="4697472"/>
            <a:ext cx="8594325" cy="0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2" name="Google Shape;772;p83"/>
          <p:cNvSpPr txBox="1"/>
          <p:nvPr>
            <p:ph idx="11" type="ftr"/>
          </p:nvPr>
        </p:nvSpPr>
        <p:spPr>
          <a:xfrm>
            <a:off x="1143000" y="4767263"/>
            <a:ext cx="68580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Innovate – Inform – Influence – Impact – Inspire</a:t>
            </a:r>
            <a:endParaRPr b="1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83"/>
          <p:cNvSpPr txBox="1"/>
          <p:nvPr>
            <p:ph idx="4294967295" type="ctrTitle"/>
          </p:nvPr>
        </p:nvSpPr>
        <p:spPr>
          <a:xfrm>
            <a:off x="4922025" y="2174916"/>
            <a:ext cx="2348775" cy="6304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3429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b="1" i="0" lang="en" sz="3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i5</a:t>
            </a:r>
            <a:endParaRPr b="1" i="0" sz="3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4" name="Google Shape;774;p83"/>
          <p:cNvSpPr/>
          <p:nvPr/>
        </p:nvSpPr>
        <p:spPr>
          <a:xfrm>
            <a:off x="5274212" y="3475713"/>
            <a:ext cx="2449125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 January 2025</a:t>
            </a:r>
            <a:endParaRPr b="0" i="0" sz="21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5" name="Google Shape;77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36481" y="836250"/>
            <a:ext cx="5422049" cy="387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84"/>
          <p:cNvPicPr preferRelativeResize="0"/>
          <p:nvPr/>
        </p:nvPicPr>
        <p:blipFill rotWithShape="1">
          <a:blip r:embed="rId3">
            <a:alphaModFix/>
          </a:blip>
          <a:srcRect b="15718" l="8910" r="10890" t="15965"/>
          <a:stretch/>
        </p:blipFill>
        <p:spPr>
          <a:xfrm>
            <a:off x="8144123" y="81159"/>
            <a:ext cx="818587" cy="69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596" y="81159"/>
            <a:ext cx="548142" cy="697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84"/>
          <p:cNvCxnSpPr/>
          <p:nvPr/>
        </p:nvCxnSpPr>
        <p:spPr>
          <a:xfrm>
            <a:off x="237596" y="778473"/>
            <a:ext cx="8594325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84"/>
          <p:cNvCxnSpPr/>
          <p:nvPr/>
        </p:nvCxnSpPr>
        <p:spPr>
          <a:xfrm>
            <a:off x="237596" y="4697472"/>
            <a:ext cx="8594325" cy="0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4" name="Google Shape;784;p84"/>
          <p:cNvSpPr txBox="1"/>
          <p:nvPr>
            <p:ph idx="11" type="ftr"/>
          </p:nvPr>
        </p:nvSpPr>
        <p:spPr>
          <a:xfrm>
            <a:off x="1143000" y="4767263"/>
            <a:ext cx="68580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Innovate – Inform – Influence – Impact – Inspire</a:t>
            </a:r>
            <a:endParaRPr b="1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84"/>
          <p:cNvSpPr txBox="1"/>
          <p:nvPr>
            <p:ph type="title"/>
          </p:nvPr>
        </p:nvSpPr>
        <p:spPr>
          <a:xfrm>
            <a:off x="2676910" y="95944"/>
            <a:ext cx="5416650" cy="696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Overview</a:t>
            </a:r>
            <a:endParaRPr/>
          </a:p>
        </p:txBody>
      </p:sp>
      <p:sp>
        <p:nvSpPr>
          <p:cNvPr id="786" name="Google Shape;786;p84"/>
          <p:cNvSpPr txBox="1"/>
          <p:nvPr/>
        </p:nvSpPr>
        <p:spPr>
          <a:xfrm>
            <a:off x="568913" y="999169"/>
            <a:ext cx="7528536" cy="36804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841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•"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i5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•"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should you join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•"/>
            </a:pPr>
            <a:r>
              <a:rPr b="0" i="0" lang="en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you can join</a:t>
            </a:r>
            <a:endParaRPr b="0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032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Trebuchet MS"/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t/>
            </a:r>
            <a:endParaRPr b="0" i="0" sz="3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Trebuchet MS"/>
              <a:buNone/>
            </a:pPr>
            <a:r>
              <a:t/>
            </a:r>
            <a:endParaRPr b="0" i="0" sz="41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Logo&#10;&#10;Description automatically generated" id="787" name="Google Shape;787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1517" y="1339596"/>
            <a:ext cx="3208393" cy="316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85"/>
          <p:cNvPicPr preferRelativeResize="0"/>
          <p:nvPr/>
        </p:nvPicPr>
        <p:blipFill rotWithShape="1">
          <a:blip r:embed="rId3">
            <a:alphaModFix/>
          </a:blip>
          <a:srcRect b="15718" l="8910" r="10890" t="15965"/>
          <a:stretch/>
        </p:blipFill>
        <p:spPr>
          <a:xfrm>
            <a:off x="8144123" y="81159"/>
            <a:ext cx="818587" cy="69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596" y="81159"/>
            <a:ext cx="548142" cy="697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4" name="Google Shape;794;p85"/>
          <p:cNvCxnSpPr/>
          <p:nvPr/>
        </p:nvCxnSpPr>
        <p:spPr>
          <a:xfrm>
            <a:off x="237596" y="778473"/>
            <a:ext cx="8594325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5" name="Google Shape;795;p85"/>
          <p:cNvCxnSpPr/>
          <p:nvPr/>
        </p:nvCxnSpPr>
        <p:spPr>
          <a:xfrm>
            <a:off x="237596" y="4697472"/>
            <a:ext cx="8594325" cy="0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6" name="Google Shape;796;p85"/>
          <p:cNvSpPr txBox="1"/>
          <p:nvPr>
            <p:ph idx="11" type="ftr"/>
          </p:nvPr>
        </p:nvSpPr>
        <p:spPr>
          <a:xfrm>
            <a:off x="1143000" y="4767263"/>
            <a:ext cx="68580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Innovate – Inform – Influence – Impact – Inspire</a:t>
            </a:r>
            <a:endParaRPr b="1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5"/>
          <p:cNvSpPr txBox="1"/>
          <p:nvPr>
            <p:ph idx="1" type="body"/>
          </p:nvPr>
        </p:nvSpPr>
        <p:spPr>
          <a:xfrm>
            <a:off x="568913" y="999169"/>
            <a:ext cx="6033825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06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•"/>
            </a:pPr>
            <a:r>
              <a:rPr lang="en" sz="1500">
                <a:solidFill>
                  <a:srgbClr val="EE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</a:t>
            </a: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Space is a national student organization that works with the U.S. Space Force.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•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Focuses on Cyber, Space Force, and Wargaming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i5 Mission statement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Is to educate and inspire leaders for the Space Force.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rebuchet MS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798" name="Google Shape;798;p85"/>
          <p:cNvSpPr txBox="1"/>
          <p:nvPr>
            <p:ph type="title"/>
          </p:nvPr>
        </p:nvSpPr>
        <p:spPr>
          <a:xfrm>
            <a:off x="2676910" y="95944"/>
            <a:ext cx="5416650" cy="696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i5</a:t>
            </a:r>
            <a:endParaRPr b="1"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86"/>
          <p:cNvPicPr preferRelativeResize="0"/>
          <p:nvPr/>
        </p:nvPicPr>
        <p:blipFill rotWithShape="1">
          <a:blip r:embed="rId3">
            <a:alphaModFix/>
          </a:blip>
          <a:srcRect b="15718" l="8910" r="10890" t="15965"/>
          <a:stretch/>
        </p:blipFill>
        <p:spPr>
          <a:xfrm>
            <a:off x="8144123" y="81159"/>
            <a:ext cx="818587" cy="69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596" y="81159"/>
            <a:ext cx="548142" cy="697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Google Shape;805;p86"/>
          <p:cNvCxnSpPr/>
          <p:nvPr/>
        </p:nvCxnSpPr>
        <p:spPr>
          <a:xfrm>
            <a:off x="237596" y="778473"/>
            <a:ext cx="8594325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6" name="Google Shape;806;p86"/>
          <p:cNvCxnSpPr/>
          <p:nvPr/>
        </p:nvCxnSpPr>
        <p:spPr>
          <a:xfrm>
            <a:off x="237596" y="4697472"/>
            <a:ext cx="8594325" cy="0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7" name="Google Shape;807;p86"/>
          <p:cNvSpPr txBox="1"/>
          <p:nvPr>
            <p:ph idx="11" type="ftr"/>
          </p:nvPr>
        </p:nvSpPr>
        <p:spPr>
          <a:xfrm>
            <a:off x="1143000" y="4767263"/>
            <a:ext cx="68580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Innovate – Inform – Influence – Impact – Inspire</a:t>
            </a:r>
            <a:endParaRPr b="1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86"/>
          <p:cNvSpPr txBox="1"/>
          <p:nvPr>
            <p:ph type="title"/>
          </p:nvPr>
        </p:nvSpPr>
        <p:spPr>
          <a:xfrm>
            <a:off x="2676910" y="95944"/>
            <a:ext cx="5416650" cy="696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Why should you join</a:t>
            </a:r>
            <a:endParaRPr b="1"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9" name="Google Shape;809;p86"/>
          <p:cNvSpPr txBox="1"/>
          <p:nvPr/>
        </p:nvSpPr>
        <p:spPr>
          <a:xfrm>
            <a:off x="568913" y="999169"/>
            <a:ext cx="4571124" cy="36844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206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•"/>
            </a:pPr>
            <a:r>
              <a:rPr b="0" i="0" lang="en" sz="1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Unique opportunities only for i5 members </a:t>
            </a:r>
            <a:endParaRPr b="0" i="0" sz="1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•"/>
            </a:pPr>
            <a:r>
              <a:rPr b="0" i="0" lang="en" sz="1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Leadership opportunities</a:t>
            </a:r>
            <a:endParaRPr b="0" i="0" sz="1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•"/>
            </a:pPr>
            <a:r>
              <a:rPr b="0" i="0" lang="en" sz="1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Unique challenges</a:t>
            </a:r>
            <a:endParaRPr b="0" i="0" sz="1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Trebuchet MS"/>
              <a:buNone/>
            </a:pPr>
            <a:r>
              <a:t/>
            </a:r>
            <a:endParaRPr b="0" i="0" sz="41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10" name="Google Shape;810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0381" y="1743919"/>
            <a:ext cx="3775365" cy="283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87"/>
          <p:cNvPicPr preferRelativeResize="0"/>
          <p:nvPr/>
        </p:nvPicPr>
        <p:blipFill rotWithShape="1">
          <a:blip r:embed="rId3">
            <a:alphaModFix/>
          </a:blip>
          <a:srcRect b="15718" l="8910" r="10890" t="15965"/>
          <a:stretch/>
        </p:blipFill>
        <p:spPr>
          <a:xfrm>
            <a:off x="8144123" y="81159"/>
            <a:ext cx="818587" cy="69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596" y="81159"/>
            <a:ext cx="548142" cy="697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7" name="Google Shape;817;p87"/>
          <p:cNvCxnSpPr/>
          <p:nvPr/>
        </p:nvCxnSpPr>
        <p:spPr>
          <a:xfrm>
            <a:off x="237596" y="778473"/>
            <a:ext cx="8594325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p87"/>
          <p:cNvCxnSpPr/>
          <p:nvPr/>
        </p:nvCxnSpPr>
        <p:spPr>
          <a:xfrm>
            <a:off x="237596" y="4697472"/>
            <a:ext cx="8594325" cy="0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9" name="Google Shape;819;p87"/>
          <p:cNvSpPr txBox="1"/>
          <p:nvPr>
            <p:ph idx="11" type="ftr"/>
          </p:nvPr>
        </p:nvSpPr>
        <p:spPr>
          <a:xfrm>
            <a:off x="1143000" y="4767263"/>
            <a:ext cx="68580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Innovate – Inform – Influence – Impact – Inspire</a:t>
            </a:r>
            <a:endParaRPr b="1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87"/>
          <p:cNvSpPr txBox="1"/>
          <p:nvPr>
            <p:ph type="title"/>
          </p:nvPr>
        </p:nvSpPr>
        <p:spPr>
          <a:xfrm>
            <a:off x="2676910" y="95944"/>
            <a:ext cx="5416650" cy="696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How can you join</a:t>
            </a:r>
            <a:endParaRPr b="1"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1" name="Google Shape;821;p87"/>
          <p:cNvSpPr txBox="1"/>
          <p:nvPr/>
        </p:nvSpPr>
        <p:spPr>
          <a:xfrm>
            <a:off x="568913" y="999169"/>
            <a:ext cx="4571100" cy="3684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206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•"/>
            </a:pPr>
            <a:r>
              <a:rPr b="0" i="0" lang="en" sz="1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Showing up! 80%</a:t>
            </a:r>
            <a:endParaRPr b="0" i="0" sz="1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•"/>
            </a:pPr>
            <a:r>
              <a:rPr b="0" i="0" lang="en" sz="1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National exam</a:t>
            </a:r>
            <a:endParaRPr b="0" i="0" sz="1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 every wednesday! Starting the second week of school!</a:t>
            </a:r>
            <a:endParaRPr b="0" i="0" sz="1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Trebuchet MS"/>
              <a:buNone/>
            </a:pPr>
            <a:r>
              <a:t/>
            </a:r>
            <a:endParaRPr b="0" i="0" sz="41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52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2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2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5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305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lang="en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We Are</a:t>
            </a:r>
            <a:endParaRPr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lang="en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</a:t>
            </a:r>
            <a:endParaRPr b="0" i="0" sz="1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lang="en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You Can Do</a:t>
            </a:r>
            <a:endParaRPr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lang="en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Tips for First Week</a:t>
            </a:r>
            <a:endParaRPr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•"/>
            </a:pPr>
            <a:r>
              <a:rPr b="0" i="0" lang="en" sz="17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7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2"/>
          <p:cNvSpPr txBox="1"/>
          <p:nvPr>
            <p:ph idx="12" type="sldNum"/>
          </p:nvPr>
        </p:nvSpPr>
        <p:spPr>
          <a:xfrm>
            <a:off x="7981950" y="4843463"/>
            <a:ext cx="11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52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382587" y="-22919"/>
            <a:ext cx="658966" cy="980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88"/>
          <p:cNvPicPr preferRelativeResize="0"/>
          <p:nvPr/>
        </p:nvPicPr>
        <p:blipFill rotWithShape="1">
          <a:blip r:embed="rId3">
            <a:alphaModFix/>
          </a:blip>
          <a:srcRect b="15715" l="8911" r="10891" t="15968"/>
          <a:stretch/>
        </p:blipFill>
        <p:spPr>
          <a:xfrm>
            <a:off x="8144123" y="81159"/>
            <a:ext cx="818587" cy="69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596" y="81159"/>
            <a:ext cx="548142" cy="697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8" name="Google Shape;828;p88"/>
          <p:cNvCxnSpPr/>
          <p:nvPr/>
        </p:nvCxnSpPr>
        <p:spPr>
          <a:xfrm>
            <a:off x="237596" y="778473"/>
            <a:ext cx="8594316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9" name="Google Shape;829;p88"/>
          <p:cNvCxnSpPr/>
          <p:nvPr/>
        </p:nvCxnSpPr>
        <p:spPr>
          <a:xfrm>
            <a:off x="237596" y="4697472"/>
            <a:ext cx="8594316" cy="0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0" name="Google Shape;830;p88"/>
          <p:cNvSpPr txBox="1"/>
          <p:nvPr>
            <p:ph idx="11" type="ftr"/>
          </p:nvPr>
        </p:nvSpPr>
        <p:spPr>
          <a:xfrm>
            <a:off x="1143000" y="4767263"/>
            <a:ext cx="68580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Innovate – Inform – Influence – Impact – Inspire</a:t>
            </a:r>
            <a:endParaRPr b="1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88"/>
          <p:cNvSpPr txBox="1"/>
          <p:nvPr>
            <p:ph type="title"/>
          </p:nvPr>
        </p:nvSpPr>
        <p:spPr>
          <a:xfrm>
            <a:off x="5315709" y="95952"/>
            <a:ext cx="2777819" cy="696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Questions?</a:t>
            </a:r>
            <a:endParaRPr b="1"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32" name="Google Shape;832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266" y="152872"/>
            <a:ext cx="8570974" cy="482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9"/>
          <p:cNvSpPr/>
          <p:nvPr/>
        </p:nvSpPr>
        <p:spPr>
          <a:xfrm>
            <a:off x="97292" y="167287"/>
            <a:ext cx="8843100" cy="48090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89"/>
          <p:cNvSpPr txBox="1"/>
          <p:nvPr/>
        </p:nvSpPr>
        <p:spPr>
          <a:xfrm>
            <a:off x="2558552" y="754810"/>
            <a:ext cx="53019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9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Booster Club</a:t>
            </a:r>
            <a:endParaRPr b="1" sz="49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0" name="Google Shape;840;p89"/>
          <p:cNvSpPr/>
          <p:nvPr/>
        </p:nvSpPr>
        <p:spPr>
          <a:xfrm rot="5400000">
            <a:off x="1179376" y="2386735"/>
            <a:ext cx="2300700" cy="103200"/>
          </a:xfrm>
          <a:prstGeom prst="rect">
            <a:avLst/>
          </a:prstGeom>
          <a:gradFill>
            <a:gsLst>
              <a:gs pos="0">
                <a:srgbClr val="ED7D31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1" name="Google Shape;84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64" y="1604920"/>
            <a:ext cx="1695328" cy="1230742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9"/>
          <p:cNvSpPr txBox="1"/>
          <p:nvPr/>
        </p:nvSpPr>
        <p:spPr>
          <a:xfrm>
            <a:off x="2427695" y="2656449"/>
            <a:ext cx="5408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C/Rodriguez &amp; C/Trevino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AFROTC Detachment 842, UTSA, 17 </a:t>
            </a:r>
            <a:r>
              <a:rPr b="1" lang="en" sz="18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Jan 25</a:t>
            </a:r>
            <a:endParaRPr b="1" i="0" sz="90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3" name="Google Shape;843;p8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491554" y="930548"/>
            <a:ext cx="1316434" cy="4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89"/>
          <p:cNvPicPr preferRelativeResize="0"/>
          <p:nvPr/>
        </p:nvPicPr>
        <p:blipFill rotWithShape="1">
          <a:blip r:embed="rId5">
            <a:alphaModFix/>
          </a:blip>
          <a:srcRect b="23115" l="17523" r="21096" t="5143"/>
          <a:stretch/>
        </p:blipFill>
        <p:spPr>
          <a:xfrm>
            <a:off x="746837" y="2872714"/>
            <a:ext cx="840769" cy="125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0"/>
          <p:cNvSpPr/>
          <p:nvPr/>
        </p:nvSpPr>
        <p:spPr>
          <a:xfrm>
            <a:off x="135671" y="953532"/>
            <a:ext cx="8840600" cy="6858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90"/>
          <p:cNvSpPr txBox="1"/>
          <p:nvPr/>
        </p:nvSpPr>
        <p:spPr>
          <a:xfrm>
            <a:off x="1033915" y="295468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90"/>
          <p:cNvSpPr/>
          <p:nvPr/>
        </p:nvSpPr>
        <p:spPr>
          <a:xfrm>
            <a:off x="135671" y="4782981"/>
            <a:ext cx="8840600" cy="6858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3" name="Google Shape;85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0"/>
          <p:cNvSpPr txBox="1"/>
          <p:nvPr/>
        </p:nvSpPr>
        <p:spPr>
          <a:xfrm>
            <a:off x="1" y="4870096"/>
            <a:ext cx="9144000" cy="25391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p90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90"/>
          <p:cNvSpPr txBox="1"/>
          <p:nvPr>
            <p:ph idx="12" type="sldNum"/>
          </p:nvPr>
        </p:nvSpPr>
        <p:spPr>
          <a:xfrm>
            <a:off x="7981950" y="4843463"/>
            <a:ext cx="11049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857" name="Google Shape;857;p90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382587" y="-22919"/>
            <a:ext cx="658966" cy="980478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0"/>
          <p:cNvSpPr/>
          <p:nvPr/>
        </p:nvSpPr>
        <p:spPr>
          <a:xfrm>
            <a:off x="-243633" y="817531"/>
            <a:ext cx="9008325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1D2260"/>
                </a:solidFill>
              </a:rPr>
              <a:t>Staff</a:t>
            </a:r>
            <a:endParaRPr sz="1700">
              <a:solidFill>
                <a:srgbClr val="1D2260"/>
              </a:solidFill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Char char="●"/>
            </a:pPr>
            <a:r>
              <a:rPr lang="en" sz="1700">
                <a:solidFill>
                  <a:srgbClr val="1D2260"/>
                </a:solidFill>
              </a:rPr>
              <a:t>Events </a:t>
            </a:r>
            <a:endParaRPr sz="1700">
              <a:solidFill>
                <a:srgbClr val="1D2260"/>
              </a:solidFill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Char char="●"/>
            </a:pPr>
            <a:r>
              <a:rPr lang="en" sz="1700">
                <a:solidFill>
                  <a:srgbClr val="1D2260"/>
                </a:solidFill>
              </a:rPr>
              <a:t>Our “Why”</a:t>
            </a:r>
            <a:endParaRPr sz="1700">
              <a:solidFill>
                <a:srgbClr val="1D2260"/>
              </a:solidFill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Char char="●"/>
            </a:pPr>
            <a:r>
              <a:rPr lang="en" sz="1700">
                <a:solidFill>
                  <a:srgbClr val="1D2260"/>
                </a:solidFill>
              </a:rPr>
              <a:t>Summary</a:t>
            </a:r>
            <a:endParaRPr sz="17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1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91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91"/>
          <p:cNvSpPr/>
          <p:nvPr/>
        </p:nvSpPr>
        <p:spPr>
          <a:xfrm>
            <a:off x="9358331" y="4245581"/>
            <a:ext cx="5738175" cy="1129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7" name="Google Shape;86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91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p9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1"/>
          <p:cNvSpPr txBox="1"/>
          <p:nvPr/>
        </p:nvSpPr>
        <p:spPr>
          <a:xfrm>
            <a:off x="926439" y="298566"/>
            <a:ext cx="6456150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" sz="3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Staff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1" name="Google Shape;871;p91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382587" y="-22919"/>
            <a:ext cx="658966" cy="98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9762" y="1102641"/>
            <a:ext cx="1329413" cy="132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7351" y="2927156"/>
            <a:ext cx="1329416" cy="132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5772" y="1108847"/>
            <a:ext cx="1303481" cy="12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0956" y="1138819"/>
            <a:ext cx="1340288" cy="132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4694" y="2944631"/>
            <a:ext cx="1340287" cy="132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9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4394" y="2941069"/>
            <a:ext cx="1340288" cy="133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9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7237" y="2926537"/>
            <a:ext cx="1303476" cy="132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87075" y="2925431"/>
            <a:ext cx="1303481" cy="1379498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1"/>
          <p:cNvSpPr/>
          <p:nvPr/>
        </p:nvSpPr>
        <p:spPr>
          <a:xfrm>
            <a:off x="1099036" y="4358305"/>
            <a:ext cx="2248875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D2260"/>
                </a:solidFill>
              </a:rPr>
              <a:t>C/Shook-Sales</a:t>
            </a:r>
            <a:endParaRPr sz="1100"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91"/>
          <p:cNvSpPr/>
          <p:nvPr/>
        </p:nvSpPr>
        <p:spPr>
          <a:xfrm>
            <a:off x="-645107" y="4355428"/>
            <a:ext cx="2713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D2260"/>
                </a:solidFill>
              </a:rPr>
              <a:t>C/Hohertz-Photographer</a:t>
            </a:r>
            <a:endParaRPr sz="1100"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9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5675" y="1102913"/>
            <a:ext cx="1340283" cy="134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91"/>
          <p:cNvSpPr/>
          <p:nvPr/>
        </p:nvSpPr>
        <p:spPr>
          <a:xfrm>
            <a:off x="-550937" y="2487089"/>
            <a:ext cx="27135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D2260"/>
                </a:solidFill>
              </a:rPr>
              <a:t>C/Villamaria-Photographer</a:t>
            </a:r>
            <a:endParaRPr sz="1100"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91"/>
          <p:cNvSpPr/>
          <p:nvPr/>
        </p:nvSpPr>
        <p:spPr>
          <a:xfrm>
            <a:off x="5370086" y="4349250"/>
            <a:ext cx="2248875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D2260"/>
                </a:solidFill>
              </a:rPr>
              <a:t>C/Astekar-Snack</a:t>
            </a:r>
            <a:endParaRPr sz="1100"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91"/>
          <p:cNvSpPr/>
          <p:nvPr/>
        </p:nvSpPr>
        <p:spPr>
          <a:xfrm>
            <a:off x="7256363" y="4349250"/>
            <a:ext cx="152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D2260"/>
                </a:solidFill>
              </a:rPr>
              <a:t>C/Solis-Events</a:t>
            </a:r>
            <a:endParaRPr sz="1100"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91"/>
          <p:cNvSpPr/>
          <p:nvPr/>
        </p:nvSpPr>
        <p:spPr>
          <a:xfrm>
            <a:off x="6895125" y="2534419"/>
            <a:ext cx="2248875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D2260"/>
                </a:solidFill>
              </a:rPr>
              <a:t>C/Davis-Events</a:t>
            </a:r>
            <a:endParaRPr sz="1100"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9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72294" y="2922403"/>
            <a:ext cx="1329411" cy="133603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91"/>
          <p:cNvSpPr/>
          <p:nvPr/>
        </p:nvSpPr>
        <p:spPr>
          <a:xfrm>
            <a:off x="2420883" y="4351068"/>
            <a:ext cx="2248875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D2260"/>
                </a:solidFill>
              </a:rPr>
              <a:t>C/Bushong-Sales</a:t>
            </a:r>
            <a:endParaRPr sz="1100"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1"/>
          <p:cNvSpPr/>
          <p:nvPr/>
        </p:nvSpPr>
        <p:spPr>
          <a:xfrm>
            <a:off x="3918846" y="4349262"/>
            <a:ext cx="2248875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D2260"/>
                </a:solidFill>
              </a:rPr>
              <a:t>C/Glasser-Snack</a:t>
            </a:r>
            <a:endParaRPr sz="1100"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1"/>
          <p:cNvSpPr/>
          <p:nvPr/>
        </p:nvSpPr>
        <p:spPr>
          <a:xfrm>
            <a:off x="4124547" y="2506884"/>
            <a:ext cx="2248875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D2260"/>
                </a:solidFill>
              </a:rPr>
              <a:t>C/Trevino-Vice President</a:t>
            </a:r>
            <a:endParaRPr sz="1100"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91"/>
          <p:cNvSpPr/>
          <p:nvPr/>
        </p:nvSpPr>
        <p:spPr>
          <a:xfrm>
            <a:off x="2068392" y="2493459"/>
            <a:ext cx="2248875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D2260"/>
                </a:solidFill>
              </a:rPr>
              <a:t>C/Rodriguez-President</a:t>
            </a:r>
            <a:endParaRPr sz="1100"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2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92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2"/>
          <p:cNvSpPr/>
          <p:nvPr/>
        </p:nvSpPr>
        <p:spPr>
          <a:xfrm>
            <a:off x="9358331" y="4245581"/>
            <a:ext cx="5738175" cy="1129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0" name="Google Shape;90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2"/>
          <p:cNvSpPr txBox="1"/>
          <p:nvPr/>
        </p:nvSpPr>
        <p:spPr>
          <a:xfrm>
            <a:off x="1" y="4870096"/>
            <a:ext cx="9144000" cy="2567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9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2"/>
          <p:cNvSpPr txBox="1"/>
          <p:nvPr/>
        </p:nvSpPr>
        <p:spPr>
          <a:xfrm>
            <a:off x="926439" y="298566"/>
            <a:ext cx="645615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92"/>
          <p:cNvSpPr txBox="1"/>
          <p:nvPr/>
        </p:nvSpPr>
        <p:spPr>
          <a:xfrm>
            <a:off x="135675" y="1102913"/>
            <a:ext cx="31698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Char char="●"/>
            </a:pPr>
            <a:r>
              <a:rPr lang="en" sz="1700">
                <a:solidFill>
                  <a:srgbClr val="002060"/>
                </a:solidFill>
              </a:rPr>
              <a:t>Holiday socials</a:t>
            </a:r>
            <a:endParaRPr sz="1700">
              <a:solidFill>
                <a:srgbClr val="002060"/>
              </a:solidFill>
            </a:endParaRPr>
          </a:p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Char char="●"/>
            </a:pPr>
            <a:r>
              <a:rPr lang="en" sz="1700">
                <a:solidFill>
                  <a:srgbClr val="002060"/>
                </a:solidFill>
              </a:rPr>
              <a:t>Detachment wide contests</a:t>
            </a:r>
            <a:endParaRPr sz="1700">
              <a:solidFill>
                <a:srgbClr val="002060"/>
              </a:solidFill>
            </a:endParaRPr>
          </a:p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Char char="●"/>
            </a:pPr>
            <a:r>
              <a:rPr lang="en" sz="1700">
                <a:solidFill>
                  <a:srgbClr val="002060"/>
                </a:solidFill>
              </a:rPr>
              <a:t>Post Lead Lab fundraisers</a:t>
            </a:r>
            <a:endParaRPr sz="1700">
              <a:solidFill>
                <a:srgbClr val="002060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1700">
              <a:solidFill>
                <a:srgbClr val="1D2260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1D2260"/>
                </a:solidFill>
              </a:rPr>
              <a:t> </a:t>
            </a:r>
            <a:endParaRPr sz="1700">
              <a:solidFill>
                <a:srgbClr val="1D2260"/>
              </a:solidFill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92"/>
          <p:cNvPicPr preferRelativeResize="0"/>
          <p:nvPr/>
        </p:nvPicPr>
        <p:blipFill rotWithShape="1">
          <a:blip r:embed="rId5">
            <a:alphaModFix/>
          </a:blip>
          <a:srcRect b="23109" l="17523" r="21096" t="5144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92"/>
          <p:cNvPicPr preferRelativeResize="0"/>
          <p:nvPr/>
        </p:nvPicPr>
        <p:blipFill rotWithShape="1">
          <a:blip r:embed="rId6">
            <a:alphaModFix/>
          </a:blip>
          <a:srcRect b="5749" l="-1308" r="7824" t="766"/>
          <a:stretch/>
        </p:blipFill>
        <p:spPr>
          <a:xfrm>
            <a:off x="5936119" y="1102912"/>
            <a:ext cx="3040255" cy="228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92"/>
          <p:cNvPicPr preferRelativeResize="0"/>
          <p:nvPr/>
        </p:nvPicPr>
        <p:blipFill rotWithShape="1">
          <a:blip r:embed="rId7">
            <a:alphaModFix/>
          </a:blip>
          <a:srcRect b="17105" l="0" r="0" t="17105"/>
          <a:stretch/>
        </p:blipFill>
        <p:spPr>
          <a:xfrm>
            <a:off x="3509752" y="1102903"/>
            <a:ext cx="2092547" cy="2597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3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3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93"/>
          <p:cNvSpPr/>
          <p:nvPr/>
        </p:nvSpPr>
        <p:spPr>
          <a:xfrm>
            <a:off x="9358331" y="4245581"/>
            <a:ext cx="5738175" cy="1129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6" name="Google Shape;91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3"/>
          <p:cNvSpPr txBox="1"/>
          <p:nvPr/>
        </p:nvSpPr>
        <p:spPr>
          <a:xfrm>
            <a:off x="1" y="4870096"/>
            <a:ext cx="9144000" cy="2567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9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3"/>
          <p:cNvSpPr txBox="1"/>
          <p:nvPr/>
        </p:nvSpPr>
        <p:spPr>
          <a:xfrm>
            <a:off x="926439" y="298566"/>
            <a:ext cx="6456150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“Why”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93"/>
          <p:cNvSpPr txBox="1"/>
          <p:nvPr/>
        </p:nvSpPr>
        <p:spPr>
          <a:xfrm>
            <a:off x="135675" y="1102913"/>
            <a:ext cx="3519225" cy="21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Char char="●"/>
            </a:pPr>
            <a:r>
              <a:rPr lang="en" sz="1700">
                <a:solidFill>
                  <a:srgbClr val="002060"/>
                </a:solidFill>
              </a:rPr>
              <a:t>To raise morale among cadets </a:t>
            </a:r>
            <a:endParaRPr sz="1700">
              <a:solidFill>
                <a:srgbClr val="002060"/>
              </a:solidFill>
            </a:endParaRPr>
          </a:p>
          <a:p>
            <a:pPr indent="-2730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Char char="●"/>
            </a:pPr>
            <a:r>
              <a:rPr lang="en" sz="1700">
                <a:solidFill>
                  <a:srgbClr val="002060"/>
                </a:solidFill>
              </a:rPr>
              <a:t>To provide necessities for the detachment</a:t>
            </a:r>
            <a:endParaRPr sz="1700">
              <a:solidFill>
                <a:srgbClr val="002060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sz="1700">
              <a:solidFill>
                <a:srgbClr val="1D2260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1D2260"/>
                </a:solidFill>
              </a:rPr>
              <a:t> </a:t>
            </a:r>
            <a:endParaRPr sz="1700">
              <a:solidFill>
                <a:srgbClr val="1D2260"/>
              </a:solidFill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" name="Google Shape;921;p93"/>
          <p:cNvPicPr preferRelativeResize="0"/>
          <p:nvPr/>
        </p:nvPicPr>
        <p:blipFill rotWithShape="1">
          <a:blip r:embed="rId5">
            <a:alphaModFix/>
          </a:blip>
          <a:srcRect b="23109" l="17523" r="21096" t="5144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93"/>
          <p:cNvPicPr preferRelativeResize="0"/>
          <p:nvPr/>
        </p:nvPicPr>
        <p:blipFill rotWithShape="1">
          <a:blip r:embed="rId6">
            <a:alphaModFix/>
          </a:blip>
          <a:srcRect b="12553" l="0" r="0" t="26681"/>
          <a:stretch/>
        </p:blipFill>
        <p:spPr>
          <a:xfrm>
            <a:off x="3974540" y="1478549"/>
            <a:ext cx="2698704" cy="218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93"/>
          <p:cNvPicPr preferRelativeResize="0"/>
          <p:nvPr/>
        </p:nvPicPr>
        <p:blipFill rotWithShape="1">
          <a:blip r:embed="rId7">
            <a:alphaModFix/>
          </a:blip>
          <a:srcRect b="17552" l="2434" r="8064" t="6821"/>
          <a:stretch/>
        </p:blipFill>
        <p:spPr>
          <a:xfrm>
            <a:off x="7035759" y="1478541"/>
            <a:ext cx="1940625" cy="218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4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94"/>
          <p:cNvSpPr txBox="1"/>
          <p:nvPr/>
        </p:nvSpPr>
        <p:spPr>
          <a:xfrm>
            <a:off x="1033915" y="295468"/>
            <a:ext cx="6453225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94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2" name="Google Shape;93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4"/>
          <p:cNvSpPr txBox="1"/>
          <p:nvPr/>
        </p:nvSpPr>
        <p:spPr>
          <a:xfrm>
            <a:off x="1" y="4870096"/>
            <a:ext cx="9144000" cy="2567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4" name="Google Shape;934;p9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94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936" name="Google Shape;936;p94"/>
          <p:cNvPicPr preferRelativeResize="0"/>
          <p:nvPr/>
        </p:nvPicPr>
        <p:blipFill rotWithShape="1">
          <a:blip r:embed="rId5">
            <a:alphaModFix/>
          </a:blip>
          <a:srcRect b="23109" l="17523" r="21096" t="5144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94"/>
          <p:cNvSpPr/>
          <p:nvPr/>
        </p:nvSpPr>
        <p:spPr>
          <a:xfrm>
            <a:off x="-243633" y="817531"/>
            <a:ext cx="9008325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1D2260"/>
                </a:solidFill>
              </a:rPr>
              <a:t>Staff</a:t>
            </a:r>
            <a:endParaRPr sz="1700">
              <a:solidFill>
                <a:srgbClr val="1D2260"/>
              </a:solidFill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Char char="●"/>
            </a:pPr>
            <a:r>
              <a:rPr lang="en" sz="1700">
                <a:solidFill>
                  <a:srgbClr val="1D2260"/>
                </a:solidFill>
              </a:rPr>
              <a:t>Events</a:t>
            </a:r>
            <a:endParaRPr sz="1700">
              <a:solidFill>
                <a:srgbClr val="1D2260"/>
              </a:solidFill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Char char="●"/>
            </a:pPr>
            <a:r>
              <a:rPr lang="en" sz="1700">
                <a:solidFill>
                  <a:srgbClr val="1D2260"/>
                </a:solidFill>
              </a:rPr>
              <a:t>Our “Why”</a:t>
            </a:r>
            <a:endParaRPr sz="1700">
              <a:solidFill>
                <a:srgbClr val="1D2260"/>
              </a:solidFill>
            </a:endParaRPr>
          </a:p>
          <a:p>
            <a:pPr indent="-27305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Char char="●"/>
            </a:pPr>
            <a:r>
              <a:rPr lang="en" sz="1700">
                <a:solidFill>
                  <a:srgbClr val="1D2260"/>
                </a:solidFill>
              </a:rPr>
              <a:t>Summary</a:t>
            </a:r>
            <a:endParaRPr sz="17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5"/>
          <p:cNvSpPr/>
          <p:nvPr/>
        </p:nvSpPr>
        <p:spPr>
          <a:xfrm>
            <a:off x="150523" y="167287"/>
            <a:ext cx="8843100" cy="48090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95"/>
          <p:cNvSpPr txBox="1"/>
          <p:nvPr>
            <p:ph type="ctrTitle"/>
          </p:nvPr>
        </p:nvSpPr>
        <p:spPr>
          <a:xfrm>
            <a:off x="1424353" y="1643493"/>
            <a:ext cx="6506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500"/>
              <a:buFont typeface="Arial"/>
              <a:buNone/>
            </a:pPr>
            <a:r>
              <a:rPr b="1" lang="en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5"/>
          <p:cNvSpPr/>
          <p:nvPr/>
        </p:nvSpPr>
        <p:spPr>
          <a:xfrm rot="5400000">
            <a:off x="-81" y="2487307"/>
            <a:ext cx="2300700" cy="103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6"/>
          <p:cNvSpPr/>
          <p:nvPr/>
        </p:nvSpPr>
        <p:spPr>
          <a:xfrm>
            <a:off x="97292" y="167287"/>
            <a:ext cx="8842950" cy="4808925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96"/>
          <p:cNvSpPr txBox="1"/>
          <p:nvPr/>
        </p:nvSpPr>
        <p:spPr>
          <a:xfrm>
            <a:off x="2558552" y="754810"/>
            <a:ext cx="5301900" cy="17907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lang="en" sz="49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Silver Wings </a:t>
            </a:r>
            <a:endParaRPr b="1" sz="49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3" name="Google Shape;953;p96"/>
          <p:cNvSpPr/>
          <p:nvPr/>
        </p:nvSpPr>
        <p:spPr>
          <a:xfrm rot="5400000">
            <a:off x="1179376" y="2386660"/>
            <a:ext cx="2300625" cy="103275"/>
          </a:xfrm>
          <a:prstGeom prst="rect">
            <a:avLst/>
          </a:prstGeom>
          <a:gradFill>
            <a:gsLst>
              <a:gs pos="0">
                <a:srgbClr val="ED7D31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4" name="Google Shape;95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64" y="1604920"/>
            <a:ext cx="1695329" cy="1230743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6"/>
          <p:cNvSpPr txBox="1"/>
          <p:nvPr/>
        </p:nvSpPr>
        <p:spPr>
          <a:xfrm>
            <a:off x="2427695" y="2656449"/>
            <a:ext cx="5408550" cy="62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</a:t>
            </a:r>
            <a:r>
              <a:rPr b="1" lang="en" sz="18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Kiang, Samantha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5732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AFROTC Detachment 842, UTSA</a:t>
            </a:r>
            <a:endParaRPr b="1" i="0" sz="90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6" name="Google Shape;956;p9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491554" y="930548"/>
            <a:ext cx="1316434" cy="49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96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46837" y="2872714"/>
            <a:ext cx="840771" cy="125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7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97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97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6" name="Google Shape;96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7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8" name="Google Shape;968;p9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97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Silver Wings?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 We Do?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Can Join?</a:t>
            </a:r>
            <a:endParaRPr sz="1800">
              <a:solidFill>
                <a:srgbClr val="1D2260"/>
              </a:solidFill>
            </a:endParaRPr>
          </a:p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97"/>
          <p:cNvSpPr txBox="1"/>
          <p:nvPr>
            <p:ph idx="12" type="sldNum"/>
          </p:nvPr>
        </p:nvSpPr>
        <p:spPr>
          <a:xfrm>
            <a:off x="7981950" y="4843463"/>
            <a:ext cx="11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971" name="Google Shape;971;p97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382587" y="-22919"/>
            <a:ext cx="658966" cy="98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781" y="1085006"/>
            <a:ext cx="4574306" cy="34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3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We Are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3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3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5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 rotWithShape="1">
          <a:blip r:embed="rId5">
            <a:alphaModFix/>
          </a:blip>
          <a:srcRect b="23109" l="17523" r="21096" t="5144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666" y="1157981"/>
            <a:ext cx="2877243" cy="191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7744" y="2175806"/>
            <a:ext cx="3367164" cy="224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3305" y="2607712"/>
            <a:ext cx="3235162" cy="21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30897" y="880697"/>
            <a:ext cx="5984044" cy="398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8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98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Silver Wings?</a:t>
            </a:r>
            <a:endParaRPr sz="33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0" name="Google Shape;980;p98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1" name="Google Shape;98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8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p9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98"/>
          <p:cNvSpPr txBox="1"/>
          <p:nvPr>
            <p:ph idx="12" type="sldNum"/>
          </p:nvPr>
        </p:nvSpPr>
        <p:spPr>
          <a:xfrm>
            <a:off x="7981950" y="4843463"/>
            <a:ext cx="11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985" name="Google Shape;985;p98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382587" y="-22919"/>
            <a:ext cx="658966" cy="980478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8"/>
          <p:cNvSpPr/>
          <p:nvPr/>
        </p:nvSpPr>
        <p:spPr>
          <a:xfrm>
            <a:off x="242231" y="1158056"/>
            <a:ext cx="5136075" cy="1244925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 and professional development </a:t>
            </a:r>
            <a:r>
              <a:rPr i="1" lang="en" sz="21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regardless</a:t>
            </a:r>
            <a:r>
              <a:rPr lang="en" sz="21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your career choice.</a:t>
            </a:r>
            <a:endParaRPr sz="2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87" name="Google Shape;987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5388" y="1547874"/>
            <a:ext cx="3612618" cy="270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625" y="2062613"/>
            <a:ext cx="2194725" cy="21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9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99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 We Offer?</a:t>
            </a:r>
            <a:endParaRPr sz="33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6" name="Google Shape;996;p99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7" name="Google Shape;99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99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9" name="Google Shape;999;p9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99"/>
          <p:cNvSpPr txBox="1"/>
          <p:nvPr>
            <p:ph idx="12" type="sldNum"/>
          </p:nvPr>
        </p:nvSpPr>
        <p:spPr>
          <a:xfrm>
            <a:off x="7981950" y="4843463"/>
            <a:ext cx="11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1001" name="Google Shape;1001;p99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382587" y="-22919"/>
            <a:ext cx="658966" cy="980478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99"/>
          <p:cNvSpPr/>
          <p:nvPr/>
        </p:nvSpPr>
        <p:spPr>
          <a:xfrm>
            <a:off x="135672" y="1242992"/>
            <a:ext cx="6858000" cy="2254725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/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Networking In and Out of AFROTC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Regional and National Leadership Opportunities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Internships and Scholarships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Community Service Opportunities</a:t>
            </a:r>
            <a:endParaRPr sz="17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03" name="Google Shape;1003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5113" y="1177575"/>
            <a:ext cx="2523169" cy="3364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0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00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Can Join?</a:t>
            </a:r>
            <a:endParaRPr sz="33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1" name="Google Shape;1011;p100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2" name="Google Shape;101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0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4" name="Google Shape;1014;p10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00"/>
          <p:cNvSpPr/>
          <p:nvPr/>
        </p:nvSpPr>
        <p:spPr>
          <a:xfrm>
            <a:off x="135675" y="1242975"/>
            <a:ext cx="8753625" cy="3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Civilian College Students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Army Cadets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Cadets</a:t>
            </a:r>
            <a:endParaRPr sz="1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D2260"/>
              </a:solidFill>
            </a:endParaRPr>
          </a:p>
        </p:txBody>
      </p:sp>
      <p:sp>
        <p:nvSpPr>
          <p:cNvPr id="1016" name="Google Shape;1016;p100"/>
          <p:cNvSpPr txBox="1"/>
          <p:nvPr>
            <p:ph idx="12" type="sldNum"/>
          </p:nvPr>
        </p:nvSpPr>
        <p:spPr>
          <a:xfrm>
            <a:off x="7981950" y="4843463"/>
            <a:ext cx="11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1017" name="Google Shape;1017;p100"/>
          <p:cNvPicPr preferRelativeResize="0"/>
          <p:nvPr/>
        </p:nvPicPr>
        <p:blipFill rotWithShape="1">
          <a:blip r:embed="rId5">
            <a:alphaModFix/>
          </a:blip>
          <a:srcRect b="23114" l="17521" r="21101" t="5141"/>
          <a:stretch/>
        </p:blipFill>
        <p:spPr>
          <a:xfrm>
            <a:off x="7382587" y="-22919"/>
            <a:ext cx="658966" cy="98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0888" y="1163382"/>
            <a:ext cx="4910850" cy="32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1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01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01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Google Shape;102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1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Google Shape;1029;p10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01"/>
          <p:cNvSpPr/>
          <p:nvPr/>
        </p:nvSpPr>
        <p:spPr>
          <a:xfrm>
            <a:off x="135671" y="1157147"/>
            <a:ext cx="9008325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Silver Wings?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 We Offer?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Can Join?</a:t>
            </a:r>
            <a:endParaRPr sz="1800">
              <a:solidFill>
                <a:srgbClr val="1D2260"/>
              </a:solidFill>
            </a:endParaRPr>
          </a:p>
        </p:txBody>
      </p:sp>
      <p:sp>
        <p:nvSpPr>
          <p:cNvPr id="1031" name="Google Shape;1031;p101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1032" name="Google Shape;1032;p101"/>
          <p:cNvPicPr preferRelativeResize="0"/>
          <p:nvPr/>
        </p:nvPicPr>
        <p:blipFill rotWithShape="1">
          <a:blip r:embed="rId5">
            <a:alphaModFix/>
          </a:blip>
          <a:srcRect b="23115" l="17521" r="21101" t="5142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663781" y="386766"/>
            <a:ext cx="2749650" cy="48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2"/>
          <p:cNvSpPr/>
          <p:nvPr/>
        </p:nvSpPr>
        <p:spPr>
          <a:xfrm>
            <a:off x="150523" y="167287"/>
            <a:ext cx="8843100" cy="48090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02"/>
          <p:cNvSpPr txBox="1"/>
          <p:nvPr>
            <p:ph type="ctrTitle"/>
          </p:nvPr>
        </p:nvSpPr>
        <p:spPr>
          <a:xfrm>
            <a:off x="1424353" y="1643493"/>
            <a:ext cx="6506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500"/>
              <a:buFont typeface="Arial"/>
              <a:buNone/>
            </a:pPr>
            <a:r>
              <a:rPr b="1" lang="en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02"/>
          <p:cNvSpPr/>
          <p:nvPr/>
        </p:nvSpPr>
        <p:spPr>
          <a:xfrm rot="5400000">
            <a:off x="-81" y="2487307"/>
            <a:ext cx="2300700" cy="103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03"/>
          <p:cNvSpPr/>
          <p:nvPr/>
        </p:nvSpPr>
        <p:spPr>
          <a:xfrm flipH="1" rot="10800000">
            <a:off x="1038770" y="3984454"/>
            <a:ext cx="7099200" cy="95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103"/>
          <p:cNvSpPr/>
          <p:nvPr/>
        </p:nvSpPr>
        <p:spPr>
          <a:xfrm>
            <a:off x="171450" y="200025"/>
            <a:ext cx="8786925" cy="4729275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103"/>
          <p:cNvSpPr txBox="1"/>
          <p:nvPr/>
        </p:nvSpPr>
        <p:spPr>
          <a:xfrm>
            <a:off x="1296357" y="4118935"/>
            <a:ext cx="6841800" cy="6925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03"/>
          <p:cNvSpPr txBox="1"/>
          <p:nvPr/>
        </p:nvSpPr>
        <p:spPr>
          <a:xfrm>
            <a:off x="2041732" y="3264060"/>
            <a:ext cx="5093325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0" name="Google Shape;1050;p103"/>
          <p:cNvPicPr preferRelativeResize="0"/>
          <p:nvPr/>
        </p:nvPicPr>
        <p:blipFill rotWithShape="1">
          <a:blip r:embed="rId3">
            <a:alphaModFix/>
          </a:blip>
          <a:srcRect b="25594" l="0" r="0" t="18436"/>
          <a:stretch/>
        </p:blipFill>
        <p:spPr>
          <a:xfrm>
            <a:off x="706040" y="382772"/>
            <a:ext cx="7717632" cy="287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4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4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4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5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4"/>
          <p:cNvSpPr/>
          <p:nvPr/>
        </p:nvSpPr>
        <p:spPr>
          <a:xfrm>
            <a:off x="135673" y="1157156"/>
            <a:ext cx="3906450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D2260"/>
                </a:solidFill>
              </a:rPr>
              <a:t>C/Vallor - Wing CC</a:t>
            </a:r>
            <a:endParaRPr sz="1800">
              <a:solidFill>
                <a:srgbClr val="1D2260"/>
              </a:solidFill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Char char="●"/>
            </a:pPr>
            <a:r>
              <a:rPr b="1" lang="en" sz="1800">
                <a:solidFill>
                  <a:srgbClr val="1D2260"/>
                </a:solidFill>
              </a:rPr>
              <a:t>Major:</a:t>
            </a:r>
            <a:r>
              <a:rPr lang="en" sz="1800">
                <a:solidFill>
                  <a:srgbClr val="1D2260"/>
                </a:solidFill>
              </a:rPr>
              <a:t> Criminal Justice</a:t>
            </a:r>
            <a:endParaRPr sz="1800">
              <a:solidFill>
                <a:srgbClr val="1D2260"/>
              </a:solidFill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Char char="●"/>
            </a:pPr>
            <a:r>
              <a:rPr b="1" lang="en" sz="1800">
                <a:solidFill>
                  <a:srgbClr val="1D2260"/>
                </a:solidFill>
              </a:rPr>
              <a:t>AFSC:</a:t>
            </a:r>
            <a:r>
              <a:rPr lang="en" sz="1800">
                <a:solidFill>
                  <a:srgbClr val="1D2260"/>
                </a:solidFill>
              </a:rPr>
              <a:t> Combat Systems Officer</a:t>
            </a:r>
            <a:endParaRPr sz="1800">
              <a:solidFill>
                <a:srgbClr val="1D2260"/>
              </a:solidFill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Char char="●"/>
            </a:pPr>
            <a:r>
              <a:rPr b="1" lang="en" sz="1800">
                <a:solidFill>
                  <a:srgbClr val="1D2260"/>
                </a:solidFill>
              </a:rPr>
              <a:t>Cool Things Det 842 Gave Me:</a:t>
            </a:r>
            <a:endParaRPr b="1" sz="1800">
              <a:solidFill>
                <a:srgbClr val="1D2260"/>
              </a:solidFill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Char char="○"/>
            </a:pPr>
            <a:r>
              <a:rPr lang="en" sz="1800">
                <a:solidFill>
                  <a:srgbClr val="1D2260"/>
                </a:solidFill>
              </a:rPr>
              <a:t>Fly Cool Planes</a:t>
            </a:r>
            <a:endParaRPr sz="1800">
              <a:solidFill>
                <a:srgbClr val="1D2260"/>
              </a:solidFill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Char char="○"/>
            </a:pPr>
            <a:r>
              <a:rPr lang="en" sz="1800">
                <a:solidFill>
                  <a:srgbClr val="1D2260"/>
                </a:solidFill>
              </a:rPr>
              <a:t>Visit Cool Places</a:t>
            </a:r>
            <a:endParaRPr sz="1800">
              <a:solidFill>
                <a:srgbClr val="1D2260"/>
              </a:solidFill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Char char="○"/>
            </a:pPr>
            <a:r>
              <a:rPr lang="en" sz="1800">
                <a:solidFill>
                  <a:srgbClr val="1D2260"/>
                </a:solidFill>
              </a:rPr>
              <a:t>Meet Cooler People</a:t>
            </a:r>
            <a:endParaRPr sz="1800">
              <a:solidFill>
                <a:srgbClr val="1D2260"/>
              </a:solidFill>
            </a:endParaRPr>
          </a:p>
          <a:p>
            <a:pPr indent="-165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54"/>
          <p:cNvPicPr preferRelativeResize="0"/>
          <p:nvPr/>
        </p:nvPicPr>
        <p:blipFill rotWithShape="1">
          <a:blip r:embed="rId5">
            <a:alphaModFix/>
          </a:blip>
          <a:srcRect b="23109" l="17523" r="21096" t="5144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5227" y="1278281"/>
            <a:ext cx="2373694" cy="3162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2197" y="1157981"/>
            <a:ext cx="2303086" cy="17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2200" y="2987552"/>
            <a:ext cx="2373696" cy="178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5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Expect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5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5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5"/>
          <p:cNvSpPr/>
          <p:nvPr/>
        </p:nvSpPr>
        <p:spPr>
          <a:xfrm>
            <a:off x="135671" y="1157147"/>
            <a:ext cx="9008325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D2260"/>
                </a:solidFill>
              </a:rPr>
              <a:t>Expect to be Challenged</a:t>
            </a:r>
            <a:endParaRPr sz="1800">
              <a:solidFill>
                <a:srgbClr val="1D2260"/>
              </a:solidFill>
            </a:endParaRPr>
          </a:p>
          <a:p>
            <a:pPr indent="-279400" lvl="1" marL="1028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Char char="○"/>
            </a:pPr>
            <a:r>
              <a:rPr lang="en" sz="1800">
                <a:solidFill>
                  <a:srgbClr val="1D2260"/>
                </a:solidFill>
              </a:rPr>
              <a:t>Physically</a:t>
            </a:r>
            <a:endParaRPr sz="1800">
              <a:solidFill>
                <a:srgbClr val="1D2260"/>
              </a:solidFill>
            </a:endParaRPr>
          </a:p>
          <a:p>
            <a:pPr indent="-279400" lvl="1" marL="1028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Char char="○"/>
            </a:pPr>
            <a:r>
              <a:rPr lang="en" sz="1800">
                <a:solidFill>
                  <a:srgbClr val="1D2260"/>
                </a:solidFill>
              </a:rPr>
              <a:t>Academically</a:t>
            </a:r>
            <a:endParaRPr sz="1800">
              <a:solidFill>
                <a:srgbClr val="1D2260"/>
              </a:solidFill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Char char="●"/>
            </a:pPr>
            <a:r>
              <a:rPr lang="en" sz="1800">
                <a:solidFill>
                  <a:srgbClr val="1D2260"/>
                </a:solidFill>
              </a:rPr>
              <a:t>Expect to Develop</a:t>
            </a:r>
            <a:endParaRPr sz="1800">
              <a:solidFill>
                <a:srgbClr val="1D2260"/>
              </a:solidFill>
            </a:endParaRPr>
          </a:p>
          <a:p>
            <a:pPr indent="-279400" lvl="1" marL="1028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Char char="○"/>
            </a:pPr>
            <a:r>
              <a:rPr lang="en" sz="1800">
                <a:solidFill>
                  <a:srgbClr val="1D2260"/>
                </a:solidFill>
              </a:rPr>
              <a:t>Confidence </a:t>
            </a:r>
            <a:endParaRPr sz="1800">
              <a:solidFill>
                <a:srgbClr val="1D2260"/>
              </a:solidFill>
            </a:endParaRPr>
          </a:p>
          <a:p>
            <a:pPr indent="-279400" lvl="1" marL="1028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Char char="○"/>
            </a:pPr>
            <a:r>
              <a:rPr lang="en" sz="1800">
                <a:solidFill>
                  <a:srgbClr val="1D2260"/>
                </a:solidFill>
              </a:rPr>
              <a:t>Leadership</a:t>
            </a:r>
            <a:endParaRPr sz="1800">
              <a:solidFill>
                <a:srgbClr val="1D2260"/>
              </a:solidFill>
            </a:endParaRPr>
          </a:p>
          <a:p>
            <a:pPr indent="0" lvl="0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2260"/>
              </a:solidFill>
            </a:endParaRPr>
          </a:p>
          <a:p>
            <a:pPr indent="-165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5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55"/>
          <p:cNvPicPr preferRelativeResize="0"/>
          <p:nvPr/>
        </p:nvPicPr>
        <p:blipFill rotWithShape="1">
          <a:blip r:embed="rId5">
            <a:alphaModFix/>
          </a:blip>
          <a:srcRect b="23109" l="17523" r="21096" t="5144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9533" y="1492349"/>
            <a:ext cx="3923986" cy="261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6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You Can Do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6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6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5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6"/>
          <p:cNvSpPr/>
          <p:nvPr/>
        </p:nvSpPr>
        <p:spPr>
          <a:xfrm>
            <a:off x="135671" y="1157147"/>
            <a:ext cx="9008325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D2260"/>
                </a:solidFill>
              </a:rPr>
              <a:t>There are many more unique people and experiences you can create at Det 842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6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56"/>
          <p:cNvPicPr preferRelativeResize="0"/>
          <p:nvPr/>
        </p:nvPicPr>
        <p:blipFill rotWithShape="1">
          <a:blip r:embed="rId5">
            <a:alphaModFix/>
          </a:blip>
          <a:srcRect b="23109" l="17523" r="21096" t="5144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/>
        </p:nvSpPr>
        <p:spPr>
          <a:xfrm>
            <a:off x="519769" y="3965569"/>
            <a:ext cx="1509075" cy="3647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Risks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6"/>
          <p:cNvSpPr txBox="1"/>
          <p:nvPr/>
        </p:nvSpPr>
        <p:spPr>
          <a:xfrm>
            <a:off x="3229313" y="3965569"/>
            <a:ext cx="1949175" cy="3647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New Skills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6"/>
          <p:cNvSpPr txBox="1"/>
          <p:nvPr/>
        </p:nvSpPr>
        <p:spPr>
          <a:xfrm>
            <a:off x="6240684" y="4001906"/>
            <a:ext cx="259065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New Memories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56"/>
          <p:cNvPicPr preferRelativeResize="0"/>
          <p:nvPr/>
        </p:nvPicPr>
        <p:blipFill rotWithShape="1">
          <a:blip r:embed="rId6">
            <a:alphaModFix/>
          </a:blip>
          <a:srcRect b="0" l="19754" r="26018" t="0"/>
          <a:stretch/>
        </p:blipFill>
        <p:spPr>
          <a:xfrm>
            <a:off x="488362" y="2033053"/>
            <a:ext cx="1571906" cy="19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6159" y="2033044"/>
            <a:ext cx="2952273" cy="19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3560" y="1979859"/>
            <a:ext cx="2900671" cy="19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/>
          <p:nvPr/>
        </p:nvSpPr>
        <p:spPr>
          <a:xfrm>
            <a:off x="135671" y="953532"/>
            <a:ext cx="8840700" cy="68625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7"/>
          <p:cNvSpPr txBox="1"/>
          <p:nvPr/>
        </p:nvSpPr>
        <p:spPr>
          <a:xfrm>
            <a:off x="1433946" y="240587"/>
            <a:ext cx="645322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Tips for First Week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7"/>
          <p:cNvSpPr/>
          <p:nvPr/>
        </p:nvSpPr>
        <p:spPr>
          <a:xfrm>
            <a:off x="135671" y="4782981"/>
            <a:ext cx="8840700" cy="686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3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7"/>
          <p:cNvSpPr txBox="1"/>
          <p:nvPr/>
        </p:nvSpPr>
        <p:spPr>
          <a:xfrm>
            <a:off x="1" y="4870096"/>
            <a:ext cx="9144000" cy="2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5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7"/>
          <p:cNvSpPr/>
          <p:nvPr/>
        </p:nvSpPr>
        <p:spPr>
          <a:xfrm>
            <a:off x="135671" y="1157147"/>
            <a:ext cx="9008325" cy="35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1D2260"/>
                </a:solidFill>
              </a:rPr>
              <a:t>Be a sponge</a:t>
            </a:r>
            <a:endParaRPr sz="2000">
              <a:solidFill>
                <a:srgbClr val="1D2260"/>
              </a:solidFill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Char char="●"/>
            </a:pPr>
            <a:r>
              <a:rPr lang="en" sz="2000">
                <a:solidFill>
                  <a:srgbClr val="1D2260"/>
                </a:solidFill>
              </a:rPr>
              <a:t>Communicate with your peers</a:t>
            </a:r>
            <a:endParaRPr sz="2000">
              <a:solidFill>
                <a:srgbClr val="1D2260"/>
              </a:solidFill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Char char="●"/>
            </a:pPr>
            <a:r>
              <a:rPr lang="en" sz="2000">
                <a:solidFill>
                  <a:srgbClr val="1D2260"/>
                </a:solidFill>
              </a:rPr>
              <a:t>Stay Flexible</a:t>
            </a:r>
            <a:endParaRPr sz="20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2260"/>
              </a:solidFill>
            </a:endParaRPr>
          </a:p>
          <a:p>
            <a:pPr indent="-1651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7"/>
          <p:cNvSpPr txBox="1"/>
          <p:nvPr>
            <p:ph idx="12" type="sldNum"/>
          </p:nvPr>
        </p:nvSpPr>
        <p:spPr>
          <a:xfrm>
            <a:off x="7981950" y="4843463"/>
            <a:ext cx="1104975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57"/>
          <p:cNvPicPr preferRelativeResize="0"/>
          <p:nvPr/>
        </p:nvPicPr>
        <p:blipFill rotWithShape="1">
          <a:blip r:embed="rId5">
            <a:alphaModFix/>
          </a:blip>
          <a:srcRect b="23109" l="17523" r="21096" t="5144"/>
          <a:stretch/>
        </p:blipFill>
        <p:spPr>
          <a:xfrm>
            <a:off x="7382587" y="-22919"/>
            <a:ext cx="658965" cy="9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7"/>
          <p:cNvSpPr txBox="1"/>
          <p:nvPr/>
        </p:nvSpPr>
        <p:spPr>
          <a:xfrm>
            <a:off x="2228981" y="2770875"/>
            <a:ext cx="4863150" cy="11695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Make Mistakes!</a:t>
            </a:r>
            <a:endParaRPr b="1" sz="3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